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5" r:id="rId1"/>
    <p:sldMasterId id="2147484353" r:id="rId2"/>
    <p:sldMasterId id="2147483661" r:id="rId3"/>
  </p:sldMasterIdLst>
  <p:notesMasterIdLst>
    <p:notesMasterId r:id="rId19"/>
  </p:notesMasterIdLst>
  <p:sldIdLst>
    <p:sldId id="433" r:id="rId4"/>
    <p:sldId id="659" r:id="rId5"/>
    <p:sldId id="649" r:id="rId6"/>
    <p:sldId id="650" r:id="rId7"/>
    <p:sldId id="428" r:id="rId8"/>
    <p:sldId id="653" r:id="rId9"/>
    <p:sldId id="660" r:id="rId10"/>
    <p:sldId id="654" r:id="rId11"/>
    <p:sldId id="438" r:id="rId12"/>
    <p:sldId id="655" r:id="rId13"/>
    <p:sldId id="436" r:id="rId14"/>
    <p:sldId id="439" r:id="rId15"/>
    <p:sldId id="404" r:id="rId16"/>
    <p:sldId id="656" r:id="rId17"/>
    <p:sldId id="405" r:id="rId18"/>
  </p:sldIdLst>
  <p:sldSz cx="12192000" cy="6858000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kgrund" id="{1D0A648D-AD87-7D4C-AFDA-260335832D7E}">
          <p14:sldIdLst>
            <p14:sldId id="433"/>
            <p14:sldId id="659"/>
            <p14:sldId id="649"/>
            <p14:sldId id="650"/>
            <p14:sldId id="428"/>
            <p14:sldId id="653"/>
            <p14:sldId id="660"/>
            <p14:sldId id="654"/>
            <p14:sldId id="438"/>
          </p14:sldIdLst>
        </p14:section>
        <p14:section name="Mission och målbild" id="{6987C434-EC69-3041-BEE7-B54255B59421}">
          <p14:sldIdLst>
            <p14:sldId id="655"/>
            <p14:sldId id="436"/>
          </p14:sldIdLst>
        </p14:section>
        <p14:section name="Identitet - erbjudande - mervärde" id="{D75B4DD2-5E3C-6143-ABAD-65965312D0F0}">
          <p14:sldIdLst>
            <p14:sldId id="439"/>
            <p14:sldId id="404"/>
          </p14:sldIdLst>
        </p14:section>
        <p14:section name="Budskap" id="{394DDAEC-CDE6-D04B-9C06-4F073CC9F820}">
          <p14:sldIdLst>
            <p14:sldId id="656"/>
            <p14:sldId id="4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752B"/>
    <a:srgbClr val="44752A"/>
    <a:srgbClr val="72961A"/>
    <a:srgbClr val="5D9906"/>
    <a:srgbClr val="93BB59"/>
    <a:srgbClr val="9FB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55" autoAdjust="0"/>
    <p:restoredTop sz="75514" autoAdjust="0"/>
  </p:normalViewPr>
  <p:slideViewPr>
    <p:cSldViewPr snapToGrid="0" showGuides="1">
      <p:cViewPr varScale="1">
        <p:scale>
          <a:sx n="86" d="100"/>
          <a:sy n="86" d="100"/>
        </p:scale>
        <p:origin x="1206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svg"/><Relationship Id="rId1" Type="http://schemas.openxmlformats.org/officeDocument/2006/relationships/image" Target="../media/image15.png"/><Relationship Id="rId4" Type="http://schemas.openxmlformats.org/officeDocument/2006/relationships/image" Target="../media/image19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svg"/><Relationship Id="rId1" Type="http://schemas.openxmlformats.org/officeDocument/2006/relationships/image" Target="../media/image17.png"/><Relationship Id="rId6" Type="http://schemas.openxmlformats.org/officeDocument/2006/relationships/image" Target="../media/image25.svg"/><Relationship Id="rId5" Type="http://schemas.openxmlformats.org/officeDocument/2006/relationships/image" Target="../media/image19.png"/><Relationship Id="rId4" Type="http://schemas.openxmlformats.org/officeDocument/2006/relationships/image" Target="../media/image23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svg"/><Relationship Id="rId1" Type="http://schemas.openxmlformats.org/officeDocument/2006/relationships/image" Target="../media/image20.png"/><Relationship Id="rId6" Type="http://schemas.openxmlformats.org/officeDocument/2006/relationships/image" Target="../media/image31.svg"/><Relationship Id="rId5" Type="http://schemas.openxmlformats.org/officeDocument/2006/relationships/image" Target="../media/image22.png"/><Relationship Id="rId4" Type="http://schemas.openxmlformats.org/officeDocument/2006/relationships/image" Target="../media/image29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3.svg"/><Relationship Id="rId1" Type="http://schemas.openxmlformats.org/officeDocument/2006/relationships/image" Target="../media/image23.png"/><Relationship Id="rId6" Type="http://schemas.openxmlformats.org/officeDocument/2006/relationships/image" Target="../media/image29.svg"/><Relationship Id="rId5" Type="http://schemas.openxmlformats.org/officeDocument/2006/relationships/image" Target="../media/image21.png"/><Relationship Id="rId4" Type="http://schemas.openxmlformats.org/officeDocument/2006/relationships/image" Target="../media/image3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svg"/><Relationship Id="rId1" Type="http://schemas.openxmlformats.org/officeDocument/2006/relationships/image" Target="../media/image15.png"/><Relationship Id="rId4" Type="http://schemas.openxmlformats.org/officeDocument/2006/relationships/image" Target="../media/image1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svg"/><Relationship Id="rId1" Type="http://schemas.openxmlformats.org/officeDocument/2006/relationships/image" Target="../media/image17.png"/><Relationship Id="rId6" Type="http://schemas.openxmlformats.org/officeDocument/2006/relationships/image" Target="../media/image25.svg"/><Relationship Id="rId5" Type="http://schemas.openxmlformats.org/officeDocument/2006/relationships/image" Target="../media/image19.png"/><Relationship Id="rId4" Type="http://schemas.openxmlformats.org/officeDocument/2006/relationships/image" Target="../media/image23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svg"/><Relationship Id="rId1" Type="http://schemas.openxmlformats.org/officeDocument/2006/relationships/image" Target="../media/image20.png"/><Relationship Id="rId6" Type="http://schemas.openxmlformats.org/officeDocument/2006/relationships/image" Target="../media/image31.svg"/><Relationship Id="rId5" Type="http://schemas.openxmlformats.org/officeDocument/2006/relationships/image" Target="../media/image22.png"/><Relationship Id="rId4" Type="http://schemas.openxmlformats.org/officeDocument/2006/relationships/image" Target="../media/image29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3.svg"/><Relationship Id="rId1" Type="http://schemas.openxmlformats.org/officeDocument/2006/relationships/image" Target="../media/image23.png"/><Relationship Id="rId6" Type="http://schemas.openxmlformats.org/officeDocument/2006/relationships/image" Target="../media/image29.svg"/><Relationship Id="rId5" Type="http://schemas.openxmlformats.org/officeDocument/2006/relationships/image" Target="../media/image21.png"/><Relationship Id="rId4" Type="http://schemas.openxmlformats.org/officeDocument/2006/relationships/image" Target="../media/image3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02CB3F-A8D9-4B7B-A3BB-7EF7E816D177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9863C77-C0D5-4E00-B7BF-BEE3C18079F5}">
      <dgm:prSet/>
      <dgm:spPr/>
      <dgm:t>
        <a:bodyPr/>
        <a:lstStyle/>
        <a:p>
          <a:r>
            <a:rPr lang="en-US" b="1"/>
            <a:t>Styr- och ledningsperspektivet</a:t>
          </a:r>
          <a:endParaRPr lang="en-US"/>
        </a:p>
      </dgm:t>
    </dgm:pt>
    <dgm:pt modelId="{C8A96CD4-9829-4173-8623-748C274EE7FA}" type="parTrans" cxnId="{0E4E6729-B00D-46F7-B245-3B7F4E420AC6}">
      <dgm:prSet/>
      <dgm:spPr/>
      <dgm:t>
        <a:bodyPr/>
        <a:lstStyle/>
        <a:p>
          <a:endParaRPr lang="en-US"/>
        </a:p>
      </dgm:t>
    </dgm:pt>
    <dgm:pt modelId="{1121F30C-1ADA-409D-B449-CF1793C214F1}" type="sibTrans" cxnId="{0E4E6729-B00D-46F7-B245-3B7F4E420AC6}">
      <dgm:prSet/>
      <dgm:spPr/>
      <dgm:t>
        <a:bodyPr/>
        <a:lstStyle/>
        <a:p>
          <a:endParaRPr lang="en-US"/>
        </a:p>
      </dgm:t>
    </dgm:pt>
    <dgm:pt modelId="{6A3BB359-3A71-49AF-9CA7-2ABA799C1896}">
      <dgm:prSet/>
      <dgm:spPr/>
      <dgm:t>
        <a:bodyPr/>
        <a:lstStyle/>
        <a:p>
          <a:pPr marL="0">
            <a:lnSpc>
              <a:spcPct val="100000"/>
            </a:lnSpc>
            <a:buFont typeface="Arial" panose="020B0604020202020204" pitchFamily="34" charset="0"/>
            <a:buNone/>
          </a:pPr>
          <a:r>
            <a:rPr lang="en-US" dirty="0"/>
            <a:t>Nätverket har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helhetssyn</a:t>
          </a:r>
          <a:r>
            <a:rPr lang="en-US" dirty="0"/>
            <a:t> </a:t>
          </a:r>
          <a:r>
            <a:rPr lang="en-US" dirty="0" err="1"/>
            <a:t>på</a:t>
          </a:r>
          <a:r>
            <a:rPr lang="en-US" dirty="0"/>
            <a:t> </a:t>
          </a:r>
          <a:r>
            <a:rPr lang="en-US" dirty="0" err="1"/>
            <a:t>hälso</a:t>
          </a:r>
          <a:r>
            <a:rPr lang="en-US" dirty="0"/>
            <a:t>- </a:t>
          </a:r>
          <a:r>
            <a:rPr lang="en-US" dirty="0" err="1"/>
            <a:t>och</a:t>
          </a:r>
          <a:r>
            <a:rPr lang="en-US" dirty="0"/>
            <a:t> </a:t>
          </a:r>
          <a:r>
            <a:rPr lang="en-US" dirty="0" err="1"/>
            <a:t>sjukvårdens</a:t>
          </a:r>
          <a:r>
            <a:rPr lang="en-US" dirty="0"/>
            <a:t> </a:t>
          </a:r>
          <a:r>
            <a:rPr lang="en-US" dirty="0" err="1"/>
            <a:t>uppdrag</a:t>
          </a:r>
          <a:r>
            <a:rPr lang="en-US" dirty="0"/>
            <a:t> </a:t>
          </a:r>
          <a:r>
            <a:rPr lang="en-US" dirty="0" err="1"/>
            <a:t>och</a:t>
          </a:r>
          <a:r>
            <a:rPr lang="en-US" dirty="0"/>
            <a:t> </a:t>
          </a:r>
          <a:r>
            <a:rPr lang="en-US" dirty="0" err="1"/>
            <a:t>resultat</a:t>
          </a:r>
          <a:r>
            <a:rPr lang="en-US" dirty="0"/>
            <a:t> </a:t>
          </a:r>
          <a:r>
            <a:rPr lang="en-US" dirty="0" err="1"/>
            <a:t>och</a:t>
          </a:r>
          <a:r>
            <a:rPr lang="en-US" dirty="0"/>
            <a:t> </a:t>
          </a:r>
          <a:r>
            <a:rPr lang="en-US" dirty="0" err="1"/>
            <a:t>utvecklar</a:t>
          </a:r>
          <a:r>
            <a:rPr lang="en-US" dirty="0"/>
            <a:t> </a:t>
          </a:r>
          <a:r>
            <a:rPr lang="en-US" dirty="0" err="1"/>
            <a:t>värdeskapande</a:t>
          </a:r>
          <a:r>
            <a:rPr lang="en-US" dirty="0"/>
            <a:t> </a:t>
          </a:r>
          <a:r>
            <a:rPr lang="en-US" dirty="0" err="1"/>
            <a:t>hälso</a:t>
          </a:r>
          <a:r>
            <a:rPr lang="en-US" dirty="0"/>
            <a:t>- </a:t>
          </a:r>
          <a:r>
            <a:rPr lang="en-US" dirty="0" err="1"/>
            <a:t>och</a:t>
          </a:r>
          <a:r>
            <a:rPr lang="en-US" dirty="0"/>
            <a:t> </a:t>
          </a:r>
          <a:r>
            <a:rPr lang="en-US" dirty="0" err="1"/>
            <a:t>sjukvård</a:t>
          </a:r>
          <a:r>
            <a:rPr lang="en-US" dirty="0"/>
            <a:t> </a:t>
          </a:r>
          <a:r>
            <a:rPr lang="en-US" dirty="0" err="1"/>
            <a:t>där</a:t>
          </a:r>
          <a:r>
            <a:rPr lang="en-US" dirty="0"/>
            <a:t> </a:t>
          </a:r>
          <a:r>
            <a:rPr lang="en-US" dirty="0" err="1"/>
            <a:t>resurserna</a:t>
          </a:r>
          <a:r>
            <a:rPr lang="en-US" dirty="0"/>
            <a:t> </a:t>
          </a:r>
          <a:r>
            <a:rPr lang="en-US" dirty="0" err="1"/>
            <a:t>också</a:t>
          </a:r>
          <a:r>
            <a:rPr lang="en-US" dirty="0"/>
            <a:t> </a:t>
          </a:r>
          <a:r>
            <a:rPr lang="en-US" dirty="0" err="1"/>
            <a:t>används</a:t>
          </a:r>
          <a:r>
            <a:rPr lang="en-US" dirty="0"/>
            <a:t> </a:t>
          </a:r>
          <a:r>
            <a:rPr lang="en-US" dirty="0" err="1"/>
            <a:t>effektivt</a:t>
          </a:r>
          <a:r>
            <a:rPr lang="en-US" dirty="0"/>
            <a:t>. </a:t>
          </a:r>
        </a:p>
      </dgm:t>
    </dgm:pt>
    <dgm:pt modelId="{42D373DA-3AE4-4FCA-A483-38A3D53EFA8C}" type="parTrans" cxnId="{1ED50A97-FBA2-4E47-AB24-F7DB67D7A0EE}">
      <dgm:prSet/>
      <dgm:spPr/>
      <dgm:t>
        <a:bodyPr/>
        <a:lstStyle/>
        <a:p>
          <a:endParaRPr lang="en-US"/>
        </a:p>
      </dgm:t>
    </dgm:pt>
    <dgm:pt modelId="{7C5A1FFF-BF44-47B9-9F13-063B2753B9D4}" type="sibTrans" cxnId="{1ED50A97-FBA2-4E47-AB24-F7DB67D7A0EE}">
      <dgm:prSet/>
      <dgm:spPr/>
      <dgm:t>
        <a:bodyPr/>
        <a:lstStyle/>
        <a:p>
          <a:endParaRPr lang="en-US"/>
        </a:p>
      </dgm:t>
    </dgm:pt>
    <dgm:pt modelId="{698FED85-2F01-450E-8C4D-6A4ADF405193}">
      <dgm:prSet/>
      <dgm:spPr/>
      <dgm:t>
        <a:bodyPr/>
        <a:lstStyle/>
        <a:p>
          <a:r>
            <a:rPr lang="en-US" b="1"/>
            <a:t>Patientperspektivet</a:t>
          </a:r>
          <a:endParaRPr lang="en-US"/>
        </a:p>
      </dgm:t>
    </dgm:pt>
    <dgm:pt modelId="{25DA795B-CBC3-405E-8D55-2E4698289912}" type="parTrans" cxnId="{69109A4B-B561-4A85-B02C-954C67E88A73}">
      <dgm:prSet/>
      <dgm:spPr/>
      <dgm:t>
        <a:bodyPr/>
        <a:lstStyle/>
        <a:p>
          <a:endParaRPr lang="en-US"/>
        </a:p>
      </dgm:t>
    </dgm:pt>
    <dgm:pt modelId="{37D47C16-3DE8-4053-BC50-29ECFB44A4F9}" type="sibTrans" cxnId="{69109A4B-B561-4A85-B02C-954C67E88A73}">
      <dgm:prSet/>
      <dgm:spPr/>
      <dgm:t>
        <a:bodyPr/>
        <a:lstStyle/>
        <a:p>
          <a:endParaRPr lang="en-US"/>
        </a:p>
      </dgm:t>
    </dgm:pt>
    <dgm:pt modelId="{82C16802-6E5A-4A16-B7EF-5009821A6165}">
      <dgm:prSet custT="1"/>
      <dgm:spPr/>
      <dgm:t>
        <a:bodyPr/>
        <a:lstStyle/>
        <a:p>
          <a:pPr marL="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Nätverket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arbetar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för 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att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optimera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hälso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-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och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sjukvårdens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insatser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genom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att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integrera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hälsofrämjande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och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förebyggande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insatser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i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hela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vårdkedjan</a:t>
          </a:r>
          <a:endParaRPr lang="en-US" sz="1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367EFC07-C218-452F-9621-ED7E02ADE476}" type="parTrans" cxnId="{FE522E9E-E9D0-4D51-96B9-C1B20603DD79}">
      <dgm:prSet/>
      <dgm:spPr/>
      <dgm:t>
        <a:bodyPr/>
        <a:lstStyle/>
        <a:p>
          <a:endParaRPr lang="en-US"/>
        </a:p>
      </dgm:t>
    </dgm:pt>
    <dgm:pt modelId="{1F041F3F-5A7B-41FF-942A-980CFA20732B}" type="sibTrans" cxnId="{FE522E9E-E9D0-4D51-96B9-C1B20603DD79}">
      <dgm:prSet/>
      <dgm:spPr/>
      <dgm:t>
        <a:bodyPr/>
        <a:lstStyle/>
        <a:p>
          <a:endParaRPr lang="en-US"/>
        </a:p>
      </dgm:t>
    </dgm:pt>
    <dgm:pt modelId="{CB7F4488-144D-44F6-8616-96D42DEDCC46}">
      <dgm:prSet/>
      <dgm:spPr/>
      <dgm:t>
        <a:bodyPr/>
        <a:lstStyle/>
        <a:p>
          <a:r>
            <a:rPr lang="en-US" b="1"/>
            <a:t>Befolkningsperspektivet</a:t>
          </a:r>
          <a:endParaRPr lang="en-US"/>
        </a:p>
      </dgm:t>
    </dgm:pt>
    <dgm:pt modelId="{8FA37822-E5FB-485F-ABD4-50C230D0A70A}" type="parTrans" cxnId="{92626C90-03F5-48E4-BB67-21D83728264E}">
      <dgm:prSet/>
      <dgm:spPr/>
      <dgm:t>
        <a:bodyPr/>
        <a:lstStyle/>
        <a:p>
          <a:endParaRPr lang="en-US"/>
        </a:p>
      </dgm:t>
    </dgm:pt>
    <dgm:pt modelId="{67F95567-CA92-4E7D-80FC-F536E2ABAA44}" type="sibTrans" cxnId="{92626C90-03F5-48E4-BB67-21D83728264E}">
      <dgm:prSet/>
      <dgm:spPr/>
      <dgm:t>
        <a:bodyPr/>
        <a:lstStyle/>
        <a:p>
          <a:endParaRPr lang="en-US"/>
        </a:p>
      </dgm:t>
    </dgm:pt>
    <dgm:pt modelId="{33DBB158-880C-47EF-BDD1-D9BD43E6AB19}">
      <dgm:prSet custT="1"/>
      <dgm:spPr/>
      <dgm:t>
        <a:bodyPr/>
        <a:lstStyle/>
        <a:p>
          <a:pPr marL="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Nätverket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arbetar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för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att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förstärka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hälso-och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sjukvårdens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insatser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och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bidrag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till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en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god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och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jämlik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hälsa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genom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hälsofrämjande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och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förebyggande</a:t>
          </a:r>
          <a:r>
            <a:rPr lang="en-US" sz="16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insatser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på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befolkningsnivå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. </a:t>
          </a:r>
          <a:b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</a:br>
          <a:endParaRPr lang="en-US" sz="1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EEF0F22E-EA25-457C-AE58-C4CEEA3FF67A}" type="parTrans" cxnId="{09F6B350-2368-47C1-A98B-5D27F65779BE}">
      <dgm:prSet/>
      <dgm:spPr/>
      <dgm:t>
        <a:bodyPr/>
        <a:lstStyle/>
        <a:p>
          <a:endParaRPr lang="en-US"/>
        </a:p>
      </dgm:t>
    </dgm:pt>
    <dgm:pt modelId="{E6FCC68A-042C-4368-8A7C-673F8F7AF6F6}" type="sibTrans" cxnId="{09F6B350-2368-47C1-A98B-5D27F65779BE}">
      <dgm:prSet/>
      <dgm:spPr/>
      <dgm:t>
        <a:bodyPr/>
        <a:lstStyle/>
        <a:p>
          <a:endParaRPr lang="en-US"/>
        </a:p>
      </dgm:t>
    </dgm:pt>
    <dgm:pt modelId="{08FEE111-52AB-47AE-8128-4B324546C9AD}">
      <dgm:prSet/>
      <dgm:spPr/>
      <dgm:t>
        <a:bodyPr/>
        <a:lstStyle/>
        <a:p>
          <a:r>
            <a:rPr lang="en-US" b="1"/>
            <a:t>Medarbetarperspektivet</a:t>
          </a:r>
          <a:endParaRPr lang="en-US"/>
        </a:p>
      </dgm:t>
    </dgm:pt>
    <dgm:pt modelId="{141E5A6F-6624-4E9F-AB69-53912C60497C}" type="parTrans" cxnId="{EAC54F33-9057-430A-8C75-9EDEFF030A96}">
      <dgm:prSet/>
      <dgm:spPr/>
      <dgm:t>
        <a:bodyPr/>
        <a:lstStyle/>
        <a:p>
          <a:endParaRPr lang="en-US"/>
        </a:p>
      </dgm:t>
    </dgm:pt>
    <dgm:pt modelId="{57F3305D-B94E-4848-B652-EF9B0A245DC5}" type="sibTrans" cxnId="{EAC54F33-9057-430A-8C75-9EDEFF030A96}">
      <dgm:prSet/>
      <dgm:spPr/>
      <dgm:t>
        <a:bodyPr/>
        <a:lstStyle/>
        <a:p>
          <a:endParaRPr lang="en-US"/>
        </a:p>
      </dgm:t>
    </dgm:pt>
    <dgm:pt modelId="{ED82E9A4-F824-4676-ACDB-8737524384C4}">
      <dgm:prSet custT="1"/>
      <dgm:spPr/>
      <dgm:t>
        <a:bodyPr/>
        <a:lstStyle/>
        <a:p>
          <a:pPr marL="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Nätverket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verkar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för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att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hälso-och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sjukvården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ska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vara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en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förebild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för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en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god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arbetsmiljö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. </a:t>
          </a:r>
        </a:p>
      </dgm:t>
    </dgm:pt>
    <dgm:pt modelId="{0910A322-BECA-47EB-BBA4-38184EEDC0E9}" type="parTrans" cxnId="{B55C826C-81D4-407F-9520-9FE3DB2FD4FB}">
      <dgm:prSet/>
      <dgm:spPr/>
      <dgm:t>
        <a:bodyPr/>
        <a:lstStyle/>
        <a:p>
          <a:endParaRPr lang="en-US"/>
        </a:p>
      </dgm:t>
    </dgm:pt>
    <dgm:pt modelId="{5031F00D-29FE-4FC2-8B5C-51F285B7095F}" type="sibTrans" cxnId="{B55C826C-81D4-407F-9520-9FE3DB2FD4FB}">
      <dgm:prSet/>
      <dgm:spPr/>
      <dgm:t>
        <a:bodyPr/>
        <a:lstStyle/>
        <a:p>
          <a:endParaRPr lang="en-US"/>
        </a:p>
      </dgm:t>
    </dgm:pt>
    <dgm:pt modelId="{1201A962-19EE-FA41-A2AA-85211C0178CD}" type="pres">
      <dgm:prSet presAssocID="{2802CB3F-A8D9-4B7B-A3BB-7EF7E816D1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AB233848-9C1F-BF40-ADC0-1C287DA6BCC9}" type="pres">
      <dgm:prSet presAssocID="{39863C77-C0D5-4E00-B7BF-BEE3C18079F5}" presName="composite" presStyleCnt="0"/>
      <dgm:spPr/>
    </dgm:pt>
    <dgm:pt modelId="{7163552D-7F01-5540-8B35-931AFC94CB14}" type="pres">
      <dgm:prSet presAssocID="{39863C77-C0D5-4E00-B7BF-BEE3C18079F5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F26C121-0A35-5E45-8BDD-942D2954AC25}" type="pres">
      <dgm:prSet presAssocID="{39863C77-C0D5-4E00-B7BF-BEE3C18079F5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AA5F7C5-7BEF-9944-90F8-F6C762E1F41F}" type="pres">
      <dgm:prSet presAssocID="{1121F30C-1ADA-409D-B449-CF1793C214F1}" presName="space" presStyleCnt="0"/>
      <dgm:spPr/>
    </dgm:pt>
    <dgm:pt modelId="{D2B1C1BC-7D08-DA4D-A5B4-ACC1E0D4857F}" type="pres">
      <dgm:prSet presAssocID="{698FED85-2F01-450E-8C4D-6A4ADF405193}" presName="composite" presStyleCnt="0"/>
      <dgm:spPr/>
    </dgm:pt>
    <dgm:pt modelId="{973E1ACF-15A1-1642-915E-8F5A618318B4}" type="pres">
      <dgm:prSet presAssocID="{698FED85-2F01-450E-8C4D-6A4ADF405193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B68CC8A5-4C66-684A-8425-85D9955E7B74}" type="pres">
      <dgm:prSet presAssocID="{698FED85-2F01-450E-8C4D-6A4ADF405193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EC83F81-1824-B341-BEE7-690EBC5DA0FD}" type="pres">
      <dgm:prSet presAssocID="{37D47C16-3DE8-4053-BC50-29ECFB44A4F9}" presName="space" presStyleCnt="0"/>
      <dgm:spPr/>
    </dgm:pt>
    <dgm:pt modelId="{102EAD90-650B-E647-B73E-AA1FBAF17D01}" type="pres">
      <dgm:prSet presAssocID="{CB7F4488-144D-44F6-8616-96D42DEDCC46}" presName="composite" presStyleCnt="0"/>
      <dgm:spPr/>
    </dgm:pt>
    <dgm:pt modelId="{2B6952AF-B0DF-6043-A99C-F5F05449DCAC}" type="pres">
      <dgm:prSet presAssocID="{CB7F4488-144D-44F6-8616-96D42DEDCC46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031E0E8-4C50-F541-8784-AE87E80773D0}" type="pres">
      <dgm:prSet presAssocID="{CB7F4488-144D-44F6-8616-96D42DEDCC46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FC4D4198-7F60-E84E-94C6-EB2885824CD4}" type="pres">
      <dgm:prSet presAssocID="{67F95567-CA92-4E7D-80FC-F536E2ABAA44}" presName="space" presStyleCnt="0"/>
      <dgm:spPr/>
    </dgm:pt>
    <dgm:pt modelId="{733E883F-B4BC-674E-8F7E-565BA3ECE519}" type="pres">
      <dgm:prSet presAssocID="{08FEE111-52AB-47AE-8128-4B324546C9AD}" presName="composite" presStyleCnt="0"/>
      <dgm:spPr/>
    </dgm:pt>
    <dgm:pt modelId="{266C1A0D-D34F-A547-AD94-F97EFF2E19A6}" type="pres">
      <dgm:prSet presAssocID="{08FEE111-52AB-47AE-8128-4B324546C9AD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FCC337E-32BB-AC42-8D8F-BCCCF71D2868}" type="pres">
      <dgm:prSet presAssocID="{08FEE111-52AB-47AE-8128-4B324546C9AD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3C9C89D9-8816-3B4D-9C1D-8E44817FE966}" type="presOf" srcId="{6A3BB359-3A71-49AF-9CA7-2ABA799C1896}" destId="{EF26C121-0A35-5E45-8BDD-942D2954AC25}" srcOrd="0" destOrd="0" presId="urn:microsoft.com/office/officeart/2005/8/layout/hList1"/>
    <dgm:cxn modelId="{F0F2F23E-B92A-AB44-BFCB-92E208584341}" type="presOf" srcId="{08FEE111-52AB-47AE-8128-4B324546C9AD}" destId="{266C1A0D-D34F-A547-AD94-F97EFF2E19A6}" srcOrd="0" destOrd="0" presId="urn:microsoft.com/office/officeart/2005/8/layout/hList1"/>
    <dgm:cxn modelId="{5EC099D0-D2EF-2B44-B430-E98336C2D208}" type="presOf" srcId="{ED82E9A4-F824-4676-ACDB-8737524384C4}" destId="{3FCC337E-32BB-AC42-8D8F-BCCCF71D2868}" srcOrd="0" destOrd="0" presId="urn:microsoft.com/office/officeart/2005/8/layout/hList1"/>
    <dgm:cxn modelId="{4B28CDAA-B23D-E544-8E12-EC5565FD74CE}" type="presOf" srcId="{33DBB158-880C-47EF-BDD1-D9BD43E6AB19}" destId="{6031E0E8-4C50-F541-8784-AE87E80773D0}" srcOrd="0" destOrd="0" presId="urn:microsoft.com/office/officeart/2005/8/layout/hList1"/>
    <dgm:cxn modelId="{92626C90-03F5-48E4-BB67-21D83728264E}" srcId="{2802CB3F-A8D9-4B7B-A3BB-7EF7E816D177}" destId="{CB7F4488-144D-44F6-8616-96D42DEDCC46}" srcOrd="2" destOrd="0" parTransId="{8FA37822-E5FB-485F-ABD4-50C230D0A70A}" sibTransId="{67F95567-CA92-4E7D-80FC-F536E2ABAA44}"/>
    <dgm:cxn modelId="{1ED50A97-FBA2-4E47-AB24-F7DB67D7A0EE}" srcId="{39863C77-C0D5-4E00-B7BF-BEE3C18079F5}" destId="{6A3BB359-3A71-49AF-9CA7-2ABA799C1896}" srcOrd="0" destOrd="0" parTransId="{42D373DA-3AE4-4FCA-A483-38A3D53EFA8C}" sibTransId="{7C5A1FFF-BF44-47B9-9F13-063B2753B9D4}"/>
    <dgm:cxn modelId="{EAC54F33-9057-430A-8C75-9EDEFF030A96}" srcId="{2802CB3F-A8D9-4B7B-A3BB-7EF7E816D177}" destId="{08FEE111-52AB-47AE-8128-4B324546C9AD}" srcOrd="3" destOrd="0" parTransId="{141E5A6F-6624-4E9F-AB69-53912C60497C}" sibTransId="{57F3305D-B94E-4848-B652-EF9B0A245DC5}"/>
    <dgm:cxn modelId="{B55C826C-81D4-407F-9520-9FE3DB2FD4FB}" srcId="{08FEE111-52AB-47AE-8128-4B324546C9AD}" destId="{ED82E9A4-F824-4676-ACDB-8737524384C4}" srcOrd="0" destOrd="0" parTransId="{0910A322-BECA-47EB-BBA4-38184EEDC0E9}" sibTransId="{5031F00D-29FE-4FC2-8B5C-51F285B7095F}"/>
    <dgm:cxn modelId="{4BAC9B48-77EC-7D46-9729-29A85719ABF9}" type="presOf" srcId="{698FED85-2F01-450E-8C4D-6A4ADF405193}" destId="{973E1ACF-15A1-1642-915E-8F5A618318B4}" srcOrd="0" destOrd="0" presId="urn:microsoft.com/office/officeart/2005/8/layout/hList1"/>
    <dgm:cxn modelId="{69109A4B-B561-4A85-B02C-954C67E88A73}" srcId="{2802CB3F-A8D9-4B7B-A3BB-7EF7E816D177}" destId="{698FED85-2F01-450E-8C4D-6A4ADF405193}" srcOrd="1" destOrd="0" parTransId="{25DA795B-CBC3-405E-8D55-2E4698289912}" sibTransId="{37D47C16-3DE8-4053-BC50-29ECFB44A4F9}"/>
    <dgm:cxn modelId="{85D92DE2-A8C4-6146-8220-55F36A94D42A}" type="presOf" srcId="{39863C77-C0D5-4E00-B7BF-BEE3C18079F5}" destId="{7163552D-7F01-5540-8B35-931AFC94CB14}" srcOrd="0" destOrd="0" presId="urn:microsoft.com/office/officeart/2005/8/layout/hList1"/>
    <dgm:cxn modelId="{E3D6F946-941B-A340-9472-B14B87CFEC9C}" type="presOf" srcId="{82C16802-6E5A-4A16-B7EF-5009821A6165}" destId="{B68CC8A5-4C66-684A-8425-85D9955E7B74}" srcOrd="0" destOrd="0" presId="urn:microsoft.com/office/officeart/2005/8/layout/hList1"/>
    <dgm:cxn modelId="{09F6B350-2368-47C1-A98B-5D27F65779BE}" srcId="{CB7F4488-144D-44F6-8616-96D42DEDCC46}" destId="{33DBB158-880C-47EF-BDD1-D9BD43E6AB19}" srcOrd="0" destOrd="0" parTransId="{EEF0F22E-EA25-457C-AE58-C4CEEA3FF67A}" sibTransId="{E6FCC68A-042C-4368-8A7C-673F8F7AF6F6}"/>
    <dgm:cxn modelId="{0E4E6729-B00D-46F7-B245-3B7F4E420AC6}" srcId="{2802CB3F-A8D9-4B7B-A3BB-7EF7E816D177}" destId="{39863C77-C0D5-4E00-B7BF-BEE3C18079F5}" srcOrd="0" destOrd="0" parTransId="{C8A96CD4-9829-4173-8623-748C274EE7FA}" sibTransId="{1121F30C-1ADA-409D-B449-CF1793C214F1}"/>
    <dgm:cxn modelId="{3E213FB5-4EF5-994B-ADA3-76E596A15814}" type="presOf" srcId="{CB7F4488-144D-44F6-8616-96D42DEDCC46}" destId="{2B6952AF-B0DF-6043-A99C-F5F05449DCAC}" srcOrd="0" destOrd="0" presId="urn:microsoft.com/office/officeart/2005/8/layout/hList1"/>
    <dgm:cxn modelId="{605BAC34-BED8-1D49-A083-F48ABF38C144}" type="presOf" srcId="{2802CB3F-A8D9-4B7B-A3BB-7EF7E816D177}" destId="{1201A962-19EE-FA41-A2AA-85211C0178CD}" srcOrd="0" destOrd="0" presId="urn:microsoft.com/office/officeart/2005/8/layout/hList1"/>
    <dgm:cxn modelId="{FE522E9E-E9D0-4D51-96B9-C1B20603DD79}" srcId="{698FED85-2F01-450E-8C4D-6A4ADF405193}" destId="{82C16802-6E5A-4A16-B7EF-5009821A6165}" srcOrd="0" destOrd="0" parTransId="{367EFC07-C218-452F-9621-ED7E02ADE476}" sibTransId="{1F041F3F-5A7B-41FF-942A-980CFA20732B}"/>
    <dgm:cxn modelId="{6554A8BF-3586-CC49-AFE5-D9A9F7E8FD22}" type="presParOf" srcId="{1201A962-19EE-FA41-A2AA-85211C0178CD}" destId="{AB233848-9C1F-BF40-ADC0-1C287DA6BCC9}" srcOrd="0" destOrd="0" presId="urn:microsoft.com/office/officeart/2005/8/layout/hList1"/>
    <dgm:cxn modelId="{D5FC32BF-3810-0E45-9362-0907ACBE6767}" type="presParOf" srcId="{AB233848-9C1F-BF40-ADC0-1C287DA6BCC9}" destId="{7163552D-7F01-5540-8B35-931AFC94CB14}" srcOrd="0" destOrd="0" presId="urn:microsoft.com/office/officeart/2005/8/layout/hList1"/>
    <dgm:cxn modelId="{BB32076E-40EA-4348-97AB-FFCE06A7D671}" type="presParOf" srcId="{AB233848-9C1F-BF40-ADC0-1C287DA6BCC9}" destId="{EF26C121-0A35-5E45-8BDD-942D2954AC25}" srcOrd="1" destOrd="0" presId="urn:microsoft.com/office/officeart/2005/8/layout/hList1"/>
    <dgm:cxn modelId="{53A647BA-AB7D-E548-9B5F-04194937D16F}" type="presParOf" srcId="{1201A962-19EE-FA41-A2AA-85211C0178CD}" destId="{2AA5F7C5-7BEF-9944-90F8-F6C762E1F41F}" srcOrd="1" destOrd="0" presId="urn:microsoft.com/office/officeart/2005/8/layout/hList1"/>
    <dgm:cxn modelId="{D2E63ACA-AA1A-6E4C-874D-41818C7D3A49}" type="presParOf" srcId="{1201A962-19EE-FA41-A2AA-85211C0178CD}" destId="{D2B1C1BC-7D08-DA4D-A5B4-ACC1E0D4857F}" srcOrd="2" destOrd="0" presId="urn:microsoft.com/office/officeart/2005/8/layout/hList1"/>
    <dgm:cxn modelId="{13C29A6D-C50E-324C-987E-5220C57B8EFC}" type="presParOf" srcId="{D2B1C1BC-7D08-DA4D-A5B4-ACC1E0D4857F}" destId="{973E1ACF-15A1-1642-915E-8F5A618318B4}" srcOrd="0" destOrd="0" presId="urn:microsoft.com/office/officeart/2005/8/layout/hList1"/>
    <dgm:cxn modelId="{648567D8-FE05-8248-8878-66D99C644F32}" type="presParOf" srcId="{D2B1C1BC-7D08-DA4D-A5B4-ACC1E0D4857F}" destId="{B68CC8A5-4C66-684A-8425-85D9955E7B74}" srcOrd="1" destOrd="0" presId="urn:microsoft.com/office/officeart/2005/8/layout/hList1"/>
    <dgm:cxn modelId="{B3076C47-FC98-D54C-89EB-F020EE48F529}" type="presParOf" srcId="{1201A962-19EE-FA41-A2AA-85211C0178CD}" destId="{3EC83F81-1824-B341-BEE7-690EBC5DA0FD}" srcOrd="3" destOrd="0" presId="urn:microsoft.com/office/officeart/2005/8/layout/hList1"/>
    <dgm:cxn modelId="{F3D3AF6A-12A1-8041-BBC7-130CF9700599}" type="presParOf" srcId="{1201A962-19EE-FA41-A2AA-85211C0178CD}" destId="{102EAD90-650B-E647-B73E-AA1FBAF17D01}" srcOrd="4" destOrd="0" presId="urn:microsoft.com/office/officeart/2005/8/layout/hList1"/>
    <dgm:cxn modelId="{4D87385F-0F55-0E4F-BB09-E8D0A34EDED6}" type="presParOf" srcId="{102EAD90-650B-E647-B73E-AA1FBAF17D01}" destId="{2B6952AF-B0DF-6043-A99C-F5F05449DCAC}" srcOrd="0" destOrd="0" presId="urn:microsoft.com/office/officeart/2005/8/layout/hList1"/>
    <dgm:cxn modelId="{62111A98-A003-6C44-A8FF-90AFF46BF1B6}" type="presParOf" srcId="{102EAD90-650B-E647-B73E-AA1FBAF17D01}" destId="{6031E0E8-4C50-F541-8784-AE87E80773D0}" srcOrd="1" destOrd="0" presId="urn:microsoft.com/office/officeart/2005/8/layout/hList1"/>
    <dgm:cxn modelId="{0BDC8C04-0E32-1140-84C8-C7F7585FE207}" type="presParOf" srcId="{1201A962-19EE-FA41-A2AA-85211C0178CD}" destId="{FC4D4198-7F60-E84E-94C6-EB2885824CD4}" srcOrd="5" destOrd="0" presId="urn:microsoft.com/office/officeart/2005/8/layout/hList1"/>
    <dgm:cxn modelId="{8E5B2934-81FA-074D-A164-1280967CFDD9}" type="presParOf" srcId="{1201A962-19EE-FA41-A2AA-85211C0178CD}" destId="{733E883F-B4BC-674E-8F7E-565BA3ECE519}" srcOrd="6" destOrd="0" presId="urn:microsoft.com/office/officeart/2005/8/layout/hList1"/>
    <dgm:cxn modelId="{4966B25E-CF91-E645-B7F6-6B7F96ED57DD}" type="presParOf" srcId="{733E883F-B4BC-674E-8F7E-565BA3ECE519}" destId="{266C1A0D-D34F-A547-AD94-F97EFF2E19A6}" srcOrd="0" destOrd="0" presId="urn:microsoft.com/office/officeart/2005/8/layout/hList1"/>
    <dgm:cxn modelId="{900B6D83-2E02-2C4D-A7E1-288AD212DC6C}" type="presParOf" srcId="{733E883F-B4BC-674E-8F7E-565BA3ECE519}" destId="{3FCC337E-32BB-AC42-8D8F-BCCCF71D286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30FDB0-BEC6-426B-A937-20EFC13255D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1C33AD2-D9CD-43AC-8FBC-90C7EF33B99B}">
      <dgm:prSet custT="1"/>
      <dgm:spPr/>
      <dgm:t>
        <a:bodyPr/>
        <a:lstStyle/>
        <a:p>
          <a:r>
            <a:rPr lang="en-US" sz="2800" dirty="0" err="1">
              <a:solidFill>
                <a:schemeClr val="bg1"/>
              </a:solidFill>
            </a:rPr>
            <a:t>Kompetens</a:t>
          </a:r>
          <a:r>
            <a:rPr lang="en-US" sz="2800" dirty="0">
              <a:solidFill>
                <a:schemeClr val="bg1"/>
              </a:solidFill>
            </a:rPr>
            <a:t>, </a:t>
          </a:r>
          <a:r>
            <a:rPr lang="en-US" sz="2800" dirty="0" err="1">
              <a:solidFill>
                <a:schemeClr val="bg1"/>
              </a:solidFill>
            </a:rPr>
            <a:t>engagemang</a:t>
          </a:r>
          <a:r>
            <a:rPr lang="en-US" sz="2800" dirty="0">
              <a:solidFill>
                <a:schemeClr val="bg1"/>
              </a:solidFill>
            </a:rPr>
            <a:t> </a:t>
          </a:r>
          <a:r>
            <a:rPr lang="en-US" sz="2800" dirty="0" err="1">
              <a:solidFill>
                <a:schemeClr val="bg1"/>
              </a:solidFill>
            </a:rPr>
            <a:t>och</a:t>
          </a:r>
          <a:r>
            <a:rPr lang="en-US" sz="2800" dirty="0">
              <a:solidFill>
                <a:schemeClr val="bg1"/>
              </a:solidFill>
            </a:rPr>
            <a:t> </a:t>
          </a:r>
          <a:r>
            <a:rPr lang="en-US" sz="2800" dirty="0" err="1">
              <a:solidFill>
                <a:schemeClr val="bg1"/>
              </a:solidFill>
            </a:rPr>
            <a:t>generositet</a:t>
          </a:r>
          <a:r>
            <a:rPr lang="en-US" sz="2800" dirty="0">
              <a:solidFill>
                <a:schemeClr val="bg1"/>
              </a:solidFill>
            </a:rPr>
            <a:t>.</a:t>
          </a:r>
        </a:p>
      </dgm:t>
    </dgm:pt>
    <dgm:pt modelId="{3D25F29B-1B9C-471C-80E2-129277D707F4}" type="parTrans" cxnId="{8F533BE6-ACEB-40F2-8B5E-FF34A26702C5}">
      <dgm:prSet/>
      <dgm:spPr/>
      <dgm:t>
        <a:bodyPr/>
        <a:lstStyle/>
        <a:p>
          <a:endParaRPr lang="en-US"/>
        </a:p>
      </dgm:t>
    </dgm:pt>
    <dgm:pt modelId="{6B9EE6DD-5567-4634-B269-D9D6B77A1561}" type="sibTrans" cxnId="{8F533BE6-ACEB-40F2-8B5E-FF34A26702C5}">
      <dgm:prSet/>
      <dgm:spPr/>
      <dgm:t>
        <a:bodyPr/>
        <a:lstStyle/>
        <a:p>
          <a:endParaRPr lang="en-US"/>
        </a:p>
      </dgm:t>
    </dgm:pt>
    <dgm:pt modelId="{AF7EA27C-F1FC-47AB-91CC-F01E33B70251}">
      <dgm:prSet/>
      <dgm:spPr/>
      <dgm:t>
        <a:bodyPr/>
        <a:lstStyle/>
        <a:p>
          <a:r>
            <a:rPr lang="en-US" dirty="0" err="1">
              <a:solidFill>
                <a:schemeClr val="bg1"/>
              </a:solidFill>
            </a:rPr>
            <a:t>Ett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nätverk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som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bygger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sina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ställningstaganden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på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vetenskap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och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beprövad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erfarenhet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och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delar</a:t>
          </a:r>
          <a:r>
            <a:rPr lang="en-US" dirty="0">
              <a:solidFill>
                <a:schemeClr val="bg1"/>
              </a:solidFill>
            </a:rPr>
            <a:t> sin </a:t>
          </a:r>
          <a:r>
            <a:rPr lang="en-US" dirty="0" err="1">
              <a:solidFill>
                <a:schemeClr val="bg1"/>
              </a:solidFill>
            </a:rPr>
            <a:t>kunskap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och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kompetens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över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gränser</a:t>
          </a:r>
          <a:r>
            <a:rPr lang="en-US" dirty="0">
              <a:solidFill>
                <a:schemeClr val="bg1"/>
              </a:solidFill>
            </a:rPr>
            <a:t>.</a:t>
          </a:r>
        </a:p>
      </dgm:t>
    </dgm:pt>
    <dgm:pt modelId="{F4AB1114-A32B-4660-BF8C-0F52532496FE}" type="parTrans" cxnId="{52B315C7-019D-46D6-A0A8-0C41617056EC}">
      <dgm:prSet/>
      <dgm:spPr/>
      <dgm:t>
        <a:bodyPr/>
        <a:lstStyle/>
        <a:p>
          <a:endParaRPr lang="en-US"/>
        </a:p>
      </dgm:t>
    </dgm:pt>
    <dgm:pt modelId="{BE3C3278-867E-46C0-86AC-6D2B311B828A}" type="sibTrans" cxnId="{52B315C7-019D-46D6-A0A8-0C41617056EC}">
      <dgm:prSet/>
      <dgm:spPr/>
      <dgm:t>
        <a:bodyPr/>
        <a:lstStyle/>
        <a:p>
          <a:endParaRPr lang="en-US"/>
        </a:p>
      </dgm:t>
    </dgm:pt>
    <dgm:pt modelId="{54CDAB00-1DD3-413D-8246-433AAFE7A541}" type="pres">
      <dgm:prSet presAssocID="{8530FDB0-BEC6-426B-A937-20EFC13255D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EBD2E2A4-942C-498D-96FF-60719A67C915}" type="pres">
      <dgm:prSet presAssocID="{B1C33AD2-D9CD-43AC-8FBC-90C7EF33B99B}" presName="compNode" presStyleCnt="0"/>
      <dgm:spPr/>
    </dgm:pt>
    <dgm:pt modelId="{9C9E15B4-AF09-44BC-9A6C-89957275FF7E}" type="pres">
      <dgm:prSet presAssocID="{B1C33AD2-D9CD-43AC-8FBC-90C7EF33B99B}" presName="bgRect" presStyleLbl="bgShp" presStyleIdx="0" presStyleCnt="2"/>
      <dgm:spPr>
        <a:solidFill>
          <a:srgbClr val="45752B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5AB1EDC6-90A8-4231-8E5C-B2172760C9EE}" type="pres">
      <dgm:prSet presAssocID="{B1C33AD2-D9CD-43AC-8FBC-90C7EF33B99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järna i huvud med hel fyllning"/>
        </a:ext>
      </dgm:extLst>
    </dgm:pt>
    <dgm:pt modelId="{C5A7E0D9-06EF-4E58-81D0-AD94D6E48679}" type="pres">
      <dgm:prSet presAssocID="{B1C33AD2-D9CD-43AC-8FBC-90C7EF33B99B}" presName="spaceRect" presStyleCnt="0"/>
      <dgm:spPr/>
    </dgm:pt>
    <dgm:pt modelId="{3E5CE753-9BDB-45A0-A00D-92DCF67D8E94}" type="pres">
      <dgm:prSet presAssocID="{B1C33AD2-D9CD-43AC-8FBC-90C7EF33B99B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sv-SE"/>
        </a:p>
      </dgm:t>
    </dgm:pt>
    <dgm:pt modelId="{EF1908A2-0E8B-47F8-A7E7-F3D75C47B7D7}" type="pres">
      <dgm:prSet presAssocID="{6B9EE6DD-5567-4634-B269-D9D6B77A1561}" presName="sibTrans" presStyleCnt="0"/>
      <dgm:spPr/>
    </dgm:pt>
    <dgm:pt modelId="{F5A23330-ADB9-4F92-9533-0371CC8FF2E3}" type="pres">
      <dgm:prSet presAssocID="{AF7EA27C-F1FC-47AB-91CC-F01E33B70251}" presName="compNode" presStyleCnt="0"/>
      <dgm:spPr/>
    </dgm:pt>
    <dgm:pt modelId="{504447C2-B8CE-4D19-A0A8-88D884BBD218}" type="pres">
      <dgm:prSet presAssocID="{AF7EA27C-F1FC-47AB-91CC-F01E33B70251}" presName="bgRect" presStyleLbl="bgShp" presStyleIdx="1" presStyleCnt="2"/>
      <dgm:spPr>
        <a:solidFill>
          <a:srgbClr val="45752B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B0D3666-2BD2-4F61-9D77-D9666BDFFD02}" type="pres">
      <dgm:prSet presAssocID="{AF7EA27C-F1FC-47AB-91CC-F01E33B70251}" presName="iconRect" presStyleLbl="node1" presStyleIdx="1" presStyleCnt="2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sv-SE"/>
        </a:p>
      </dgm:t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D0993D3B-B2C3-45E5-9801-951E45606B58}" type="pres">
      <dgm:prSet presAssocID="{AF7EA27C-F1FC-47AB-91CC-F01E33B70251}" presName="spaceRect" presStyleCnt="0"/>
      <dgm:spPr/>
    </dgm:pt>
    <dgm:pt modelId="{21306A77-8F6A-46C3-8833-BB0BFEFB0C43}" type="pres">
      <dgm:prSet presAssocID="{AF7EA27C-F1FC-47AB-91CC-F01E33B70251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sv-SE"/>
        </a:p>
      </dgm:t>
    </dgm:pt>
  </dgm:ptLst>
  <dgm:cxnLst>
    <dgm:cxn modelId="{52B315C7-019D-46D6-A0A8-0C41617056EC}" srcId="{8530FDB0-BEC6-426B-A937-20EFC13255DB}" destId="{AF7EA27C-F1FC-47AB-91CC-F01E33B70251}" srcOrd="1" destOrd="0" parTransId="{F4AB1114-A32B-4660-BF8C-0F52532496FE}" sibTransId="{BE3C3278-867E-46C0-86AC-6D2B311B828A}"/>
    <dgm:cxn modelId="{073A586E-271B-4BFC-AA8D-293241ED3CF3}" type="presOf" srcId="{8530FDB0-BEC6-426B-A937-20EFC13255DB}" destId="{54CDAB00-1DD3-413D-8246-433AAFE7A541}" srcOrd="0" destOrd="0" presId="urn:microsoft.com/office/officeart/2018/2/layout/IconVerticalSolidList"/>
    <dgm:cxn modelId="{8F533BE6-ACEB-40F2-8B5E-FF34A26702C5}" srcId="{8530FDB0-BEC6-426B-A937-20EFC13255DB}" destId="{B1C33AD2-D9CD-43AC-8FBC-90C7EF33B99B}" srcOrd="0" destOrd="0" parTransId="{3D25F29B-1B9C-471C-80E2-129277D707F4}" sibTransId="{6B9EE6DD-5567-4634-B269-D9D6B77A1561}"/>
    <dgm:cxn modelId="{D7955CE2-E22B-49FC-BE7E-E05A443FB0A7}" type="presOf" srcId="{AF7EA27C-F1FC-47AB-91CC-F01E33B70251}" destId="{21306A77-8F6A-46C3-8833-BB0BFEFB0C43}" srcOrd="0" destOrd="0" presId="urn:microsoft.com/office/officeart/2018/2/layout/IconVerticalSolidList"/>
    <dgm:cxn modelId="{E40D8205-D473-457C-946C-51C6567E1842}" type="presOf" srcId="{B1C33AD2-D9CD-43AC-8FBC-90C7EF33B99B}" destId="{3E5CE753-9BDB-45A0-A00D-92DCF67D8E94}" srcOrd="0" destOrd="0" presId="urn:microsoft.com/office/officeart/2018/2/layout/IconVerticalSolidList"/>
    <dgm:cxn modelId="{927F3A09-4B25-41A7-B823-33CA217A49E1}" type="presParOf" srcId="{54CDAB00-1DD3-413D-8246-433AAFE7A541}" destId="{EBD2E2A4-942C-498D-96FF-60719A67C915}" srcOrd="0" destOrd="0" presId="urn:microsoft.com/office/officeart/2018/2/layout/IconVerticalSolidList"/>
    <dgm:cxn modelId="{5D2E9D72-5B0B-4C5E-AA09-8D1DAD3E3260}" type="presParOf" srcId="{EBD2E2A4-942C-498D-96FF-60719A67C915}" destId="{9C9E15B4-AF09-44BC-9A6C-89957275FF7E}" srcOrd="0" destOrd="0" presId="urn:microsoft.com/office/officeart/2018/2/layout/IconVerticalSolidList"/>
    <dgm:cxn modelId="{916410CD-7EB3-48AC-99B3-4AE34787E9D4}" type="presParOf" srcId="{EBD2E2A4-942C-498D-96FF-60719A67C915}" destId="{5AB1EDC6-90A8-4231-8E5C-B2172760C9EE}" srcOrd="1" destOrd="0" presId="urn:microsoft.com/office/officeart/2018/2/layout/IconVerticalSolidList"/>
    <dgm:cxn modelId="{173FAF7B-05F3-4C77-9FDD-824EF9739CE3}" type="presParOf" srcId="{EBD2E2A4-942C-498D-96FF-60719A67C915}" destId="{C5A7E0D9-06EF-4E58-81D0-AD94D6E48679}" srcOrd="2" destOrd="0" presId="urn:microsoft.com/office/officeart/2018/2/layout/IconVerticalSolidList"/>
    <dgm:cxn modelId="{D62C3194-E53E-4BB0-8390-3179792B2E1C}" type="presParOf" srcId="{EBD2E2A4-942C-498D-96FF-60719A67C915}" destId="{3E5CE753-9BDB-45A0-A00D-92DCF67D8E94}" srcOrd="3" destOrd="0" presId="urn:microsoft.com/office/officeart/2018/2/layout/IconVerticalSolidList"/>
    <dgm:cxn modelId="{A553E5DC-5F9D-4261-9038-AF9FD9B27B49}" type="presParOf" srcId="{54CDAB00-1DD3-413D-8246-433AAFE7A541}" destId="{EF1908A2-0E8B-47F8-A7E7-F3D75C47B7D7}" srcOrd="1" destOrd="0" presId="urn:microsoft.com/office/officeart/2018/2/layout/IconVerticalSolidList"/>
    <dgm:cxn modelId="{9E73289E-0D27-4B4B-A3D7-764BDCA84901}" type="presParOf" srcId="{54CDAB00-1DD3-413D-8246-433AAFE7A541}" destId="{F5A23330-ADB9-4F92-9533-0371CC8FF2E3}" srcOrd="2" destOrd="0" presId="urn:microsoft.com/office/officeart/2018/2/layout/IconVerticalSolidList"/>
    <dgm:cxn modelId="{0F5FCFAB-158E-49BF-9098-D39A70A8A26F}" type="presParOf" srcId="{F5A23330-ADB9-4F92-9533-0371CC8FF2E3}" destId="{504447C2-B8CE-4D19-A0A8-88D884BBD218}" srcOrd="0" destOrd="0" presId="urn:microsoft.com/office/officeart/2018/2/layout/IconVerticalSolidList"/>
    <dgm:cxn modelId="{7DBA2A6B-515C-4DE8-9A59-AF7FD80DEACA}" type="presParOf" srcId="{F5A23330-ADB9-4F92-9533-0371CC8FF2E3}" destId="{7B0D3666-2BD2-4F61-9D77-D9666BDFFD02}" srcOrd="1" destOrd="0" presId="urn:microsoft.com/office/officeart/2018/2/layout/IconVerticalSolidList"/>
    <dgm:cxn modelId="{8F613A83-9469-41EF-8536-46FA2CE70827}" type="presParOf" srcId="{F5A23330-ADB9-4F92-9533-0371CC8FF2E3}" destId="{D0993D3B-B2C3-45E5-9801-951E45606B58}" srcOrd="2" destOrd="0" presId="urn:microsoft.com/office/officeart/2018/2/layout/IconVerticalSolidList"/>
    <dgm:cxn modelId="{30BFFD5F-296E-46FF-A754-B5DC98D9130D}" type="presParOf" srcId="{F5A23330-ADB9-4F92-9533-0371CC8FF2E3}" destId="{21306A77-8F6A-46C3-8833-BB0BFEFB0C4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49F5A8-D142-45AA-9C44-52228A8F49D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D51EC07-6489-44D1-A81D-D86637A93D3B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Tillgång till </a:t>
          </a:r>
          <a:r>
            <a:rPr lang="en-US" dirty="0" err="1">
              <a:solidFill>
                <a:schemeClr val="bg1"/>
              </a:solidFill>
            </a:rPr>
            <a:t>ett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nationellt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b="1" dirty="0" err="1">
              <a:solidFill>
                <a:schemeClr val="bg1"/>
              </a:solidFill>
            </a:rPr>
            <a:t>kompetensnätverk</a:t>
          </a:r>
          <a:r>
            <a:rPr lang="en-US" dirty="0">
              <a:solidFill>
                <a:schemeClr val="bg1"/>
              </a:solidFill>
            </a:rPr>
            <a:t> för </a:t>
          </a:r>
          <a:r>
            <a:rPr lang="en-US" dirty="0" err="1">
              <a:solidFill>
                <a:schemeClr val="bg1"/>
              </a:solidFill>
            </a:rPr>
            <a:t>att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stärka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regionens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hälsofrämjande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och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förebyggande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arbete</a:t>
          </a:r>
          <a:r>
            <a:rPr lang="en-US" dirty="0">
              <a:solidFill>
                <a:schemeClr val="bg1"/>
              </a:solidFill>
            </a:rPr>
            <a:t>.</a:t>
          </a:r>
        </a:p>
      </dgm:t>
    </dgm:pt>
    <dgm:pt modelId="{28C2EF40-E2CC-4943-BDED-A8385992C61D}" type="parTrans" cxnId="{2FE9A9E7-D786-4366-A887-E613A30E6DC4}">
      <dgm:prSet/>
      <dgm:spPr/>
      <dgm:t>
        <a:bodyPr/>
        <a:lstStyle/>
        <a:p>
          <a:endParaRPr lang="en-US"/>
        </a:p>
      </dgm:t>
    </dgm:pt>
    <dgm:pt modelId="{398220AB-F292-4426-8E82-4006F87275C7}" type="sibTrans" cxnId="{2FE9A9E7-D786-4366-A887-E613A30E6DC4}">
      <dgm:prSet/>
      <dgm:spPr/>
      <dgm:t>
        <a:bodyPr/>
        <a:lstStyle/>
        <a:p>
          <a:endParaRPr lang="en-US"/>
        </a:p>
      </dgm:t>
    </dgm:pt>
    <dgm:pt modelId="{ADFDD40D-E9A1-408C-87ED-03CB2AE3701C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Ta del av </a:t>
          </a:r>
          <a:r>
            <a:rPr lang="en-US" dirty="0" err="1">
              <a:solidFill>
                <a:schemeClr val="bg1"/>
              </a:solidFill>
            </a:rPr>
            <a:t>andras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b="1" dirty="0" err="1">
              <a:solidFill>
                <a:schemeClr val="bg1"/>
              </a:solidFill>
            </a:rPr>
            <a:t>kunskap</a:t>
          </a:r>
          <a:r>
            <a:rPr lang="en-US" dirty="0">
              <a:solidFill>
                <a:schemeClr val="bg1"/>
              </a:solidFill>
            </a:rPr>
            <a:t>, </a:t>
          </a:r>
          <a:r>
            <a:rPr lang="en-US" b="1" dirty="0" err="1">
              <a:solidFill>
                <a:schemeClr val="bg1"/>
              </a:solidFill>
            </a:rPr>
            <a:t>erfarenhet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och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b="1" dirty="0" err="1">
              <a:solidFill>
                <a:schemeClr val="bg1"/>
              </a:solidFill>
            </a:rPr>
            <a:t>verktyg</a:t>
          </a:r>
          <a:r>
            <a:rPr lang="en-US" dirty="0">
              <a:solidFill>
                <a:schemeClr val="bg1"/>
              </a:solidFill>
            </a:rPr>
            <a:t> för </a:t>
          </a:r>
          <a:r>
            <a:rPr lang="en-US" dirty="0" err="1">
              <a:solidFill>
                <a:schemeClr val="bg1"/>
              </a:solidFill>
            </a:rPr>
            <a:t>hälsofrämjande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hälso</a:t>
          </a:r>
          <a:r>
            <a:rPr lang="en-US" dirty="0">
              <a:solidFill>
                <a:schemeClr val="bg1"/>
              </a:solidFill>
            </a:rPr>
            <a:t>- </a:t>
          </a:r>
          <a:r>
            <a:rPr lang="en-US" dirty="0" err="1">
              <a:solidFill>
                <a:schemeClr val="bg1"/>
              </a:solidFill>
            </a:rPr>
            <a:t>och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sjukvård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som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utgår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från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vetenskap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och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beprövad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erfarenhet</a:t>
          </a:r>
          <a:r>
            <a:rPr lang="en-US" dirty="0">
              <a:solidFill>
                <a:schemeClr val="bg1"/>
              </a:solidFill>
            </a:rPr>
            <a:t>. </a:t>
          </a:r>
        </a:p>
      </dgm:t>
    </dgm:pt>
    <dgm:pt modelId="{E012C7B6-D49A-4490-9F2B-02DC1266312B}" type="parTrans" cxnId="{8A9DF2D2-B495-4C2A-B8CF-3F129743DB7E}">
      <dgm:prSet/>
      <dgm:spPr/>
      <dgm:t>
        <a:bodyPr/>
        <a:lstStyle/>
        <a:p>
          <a:endParaRPr lang="en-US"/>
        </a:p>
      </dgm:t>
    </dgm:pt>
    <dgm:pt modelId="{4C5C2D10-B5FB-40A0-9C43-E3B63C87191B}" type="sibTrans" cxnId="{8A9DF2D2-B495-4C2A-B8CF-3F129743DB7E}">
      <dgm:prSet/>
      <dgm:spPr/>
      <dgm:t>
        <a:bodyPr/>
        <a:lstStyle/>
        <a:p>
          <a:endParaRPr lang="en-US"/>
        </a:p>
      </dgm:t>
    </dgm:pt>
    <dgm:pt modelId="{E9A02504-DE35-46BB-8F3E-205A49628693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Tillgång till </a:t>
          </a:r>
          <a:r>
            <a:rPr lang="en-US" b="1" dirty="0" err="1">
              <a:solidFill>
                <a:schemeClr val="bg1"/>
              </a:solidFill>
            </a:rPr>
            <a:t>strategiskt</a:t>
          </a:r>
          <a:r>
            <a:rPr lang="en-US" b="1" dirty="0">
              <a:solidFill>
                <a:schemeClr val="bg1"/>
              </a:solidFill>
            </a:rPr>
            <a:t> </a:t>
          </a:r>
          <a:r>
            <a:rPr lang="en-US" b="1" dirty="0" err="1">
              <a:solidFill>
                <a:schemeClr val="bg1"/>
              </a:solidFill>
            </a:rPr>
            <a:t>stöd</a:t>
          </a:r>
          <a:r>
            <a:rPr lang="en-US" b="1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på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ledningsnivå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som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kan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omsättas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i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b="1" dirty="0" err="1">
              <a:solidFill>
                <a:schemeClr val="bg1"/>
              </a:solidFill>
            </a:rPr>
            <a:t>konkreta</a:t>
          </a:r>
          <a:r>
            <a:rPr lang="en-US" b="1" dirty="0">
              <a:solidFill>
                <a:schemeClr val="bg1"/>
              </a:solidFill>
            </a:rPr>
            <a:t> </a:t>
          </a:r>
          <a:r>
            <a:rPr lang="en-US" b="1" dirty="0" err="1">
              <a:solidFill>
                <a:schemeClr val="bg1"/>
              </a:solidFill>
            </a:rPr>
            <a:t>arbetssätt</a:t>
          </a:r>
          <a:r>
            <a:rPr lang="en-US" dirty="0">
              <a:solidFill>
                <a:schemeClr val="bg1"/>
              </a:solidFill>
            </a:rPr>
            <a:t> för </a:t>
          </a:r>
          <a:r>
            <a:rPr lang="en-US" dirty="0" err="1">
              <a:solidFill>
                <a:schemeClr val="bg1"/>
              </a:solidFill>
            </a:rPr>
            <a:t>att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utveckla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en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mer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hälsofrämjande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hälso</a:t>
          </a:r>
          <a:r>
            <a:rPr lang="en-US" dirty="0">
              <a:solidFill>
                <a:schemeClr val="bg1"/>
              </a:solidFill>
            </a:rPr>
            <a:t>- </a:t>
          </a:r>
          <a:r>
            <a:rPr lang="en-US" dirty="0" err="1">
              <a:solidFill>
                <a:schemeClr val="bg1"/>
              </a:solidFill>
            </a:rPr>
            <a:t>och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sjukvård</a:t>
          </a:r>
          <a:r>
            <a:rPr lang="en-US" dirty="0">
              <a:solidFill>
                <a:schemeClr val="bg1"/>
              </a:solidFill>
            </a:rPr>
            <a:t>. </a:t>
          </a:r>
        </a:p>
      </dgm:t>
    </dgm:pt>
    <dgm:pt modelId="{6C603F66-F8BB-455D-AC3A-14456D9FD806}" type="parTrans" cxnId="{A5FE6D72-348F-45D0-9C52-D9E866ADD7C5}">
      <dgm:prSet/>
      <dgm:spPr/>
      <dgm:t>
        <a:bodyPr/>
        <a:lstStyle/>
        <a:p>
          <a:endParaRPr lang="en-US"/>
        </a:p>
      </dgm:t>
    </dgm:pt>
    <dgm:pt modelId="{26502115-50BD-45F0-B791-69EDEC847FB5}" type="sibTrans" cxnId="{A5FE6D72-348F-45D0-9C52-D9E866ADD7C5}">
      <dgm:prSet/>
      <dgm:spPr/>
      <dgm:t>
        <a:bodyPr/>
        <a:lstStyle/>
        <a:p>
          <a:endParaRPr lang="en-US"/>
        </a:p>
      </dgm:t>
    </dgm:pt>
    <dgm:pt modelId="{8AF9DC5A-F49E-41EC-8E7C-53105E88DB75}" type="pres">
      <dgm:prSet presAssocID="{0C49F5A8-D142-45AA-9C44-52228A8F49D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90C885F4-228A-40C7-9F0E-B71F93E72F7B}" type="pres">
      <dgm:prSet presAssocID="{4D51EC07-6489-44D1-A81D-D86637A93D3B}" presName="compNode" presStyleCnt="0"/>
      <dgm:spPr/>
    </dgm:pt>
    <dgm:pt modelId="{DB3F63AB-9D4C-473E-9598-3E449E7A2AFD}" type="pres">
      <dgm:prSet presAssocID="{4D51EC07-6489-44D1-A81D-D86637A93D3B}" presName="bgRect" presStyleLbl="bgShp" presStyleIdx="0" presStyleCnt="3"/>
      <dgm:spPr>
        <a:solidFill>
          <a:srgbClr val="45752B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599BBB6A-97E3-458E-9215-10777C4EE568}" type="pres">
      <dgm:prSet presAssocID="{4D51EC07-6489-44D1-A81D-D86637A93D3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d med hel fyllning"/>
        </a:ext>
      </dgm:extLst>
    </dgm:pt>
    <dgm:pt modelId="{FC3307EE-BC49-4D3C-9BAC-BDA837906EC4}" type="pres">
      <dgm:prSet presAssocID="{4D51EC07-6489-44D1-A81D-D86637A93D3B}" presName="spaceRect" presStyleCnt="0"/>
      <dgm:spPr/>
    </dgm:pt>
    <dgm:pt modelId="{2FF750C2-E339-4458-A22D-88765537047F}" type="pres">
      <dgm:prSet presAssocID="{4D51EC07-6489-44D1-A81D-D86637A93D3B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sv-SE"/>
        </a:p>
      </dgm:t>
    </dgm:pt>
    <dgm:pt modelId="{532E23E9-82B6-479E-972A-855761780EA5}" type="pres">
      <dgm:prSet presAssocID="{398220AB-F292-4426-8E82-4006F87275C7}" presName="sibTrans" presStyleCnt="0"/>
      <dgm:spPr/>
    </dgm:pt>
    <dgm:pt modelId="{2E42242B-C90B-4498-A057-131EC655FE49}" type="pres">
      <dgm:prSet presAssocID="{ADFDD40D-E9A1-408C-87ED-03CB2AE3701C}" presName="compNode" presStyleCnt="0"/>
      <dgm:spPr/>
    </dgm:pt>
    <dgm:pt modelId="{EEA6192B-2877-4E21-9663-15D86C9A9665}" type="pres">
      <dgm:prSet presAssocID="{ADFDD40D-E9A1-408C-87ED-03CB2AE3701C}" presName="bgRect" presStyleLbl="bgShp" presStyleIdx="1" presStyleCnt="3"/>
      <dgm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rgbClr val="45752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53CB97D-8555-4B25-B2BC-F119606978F7}" type="pres">
      <dgm:prSet presAssocID="{ADFDD40D-E9A1-408C-87ED-03CB2AE3701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örbandslåda med hel fyllning"/>
        </a:ext>
      </dgm:extLst>
    </dgm:pt>
    <dgm:pt modelId="{C2B02B6C-FA4F-473D-A216-EB0CFA850D2E}" type="pres">
      <dgm:prSet presAssocID="{ADFDD40D-E9A1-408C-87ED-03CB2AE3701C}" presName="spaceRect" presStyleCnt="0"/>
      <dgm:spPr/>
    </dgm:pt>
    <dgm:pt modelId="{7D8D3CD8-92EA-46A0-B401-7E6D56E9ED7D}" type="pres">
      <dgm:prSet presAssocID="{ADFDD40D-E9A1-408C-87ED-03CB2AE3701C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sv-SE"/>
        </a:p>
      </dgm:t>
    </dgm:pt>
    <dgm:pt modelId="{61118BCC-EE5B-4DF6-A4FE-AE3116A61F8B}" type="pres">
      <dgm:prSet presAssocID="{4C5C2D10-B5FB-40A0-9C43-E3B63C87191B}" presName="sibTrans" presStyleCnt="0"/>
      <dgm:spPr/>
    </dgm:pt>
    <dgm:pt modelId="{5BE27E13-20EF-4C2B-BD8A-EAE1F92A7A7F}" type="pres">
      <dgm:prSet presAssocID="{E9A02504-DE35-46BB-8F3E-205A49628693}" presName="compNode" presStyleCnt="0"/>
      <dgm:spPr/>
    </dgm:pt>
    <dgm:pt modelId="{3720C688-F735-44A5-96A0-AEBF197BE0D7}" type="pres">
      <dgm:prSet presAssocID="{E9A02504-DE35-46BB-8F3E-205A49628693}" presName="bgRect" presStyleLbl="bgShp" presStyleIdx="2" presStyleCnt="3"/>
      <dgm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rgbClr val="45752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2B03F088-42FD-4519-B2CE-7A85F1077D31}" type="pres">
      <dgm:prSet presAssocID="{E9A02504-DE35-46BB-8F3E-205A49628693}" presName="iconRect" presStyleLbl="node1" presStyleIdx="2" presStyleCnt="3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sv-SE"/>
        </a:p>
      </dgm:t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13D948E-C9E9-4D88-819C-D287E2AD9736}" type="pres">
      <dgm:prSet presAssocID="{E9A02504-DE35-46BB-8F3E-205A49628693}" presName="spaceRect" presStyleCnt="0"/>
      <dgm:spPr/>
    </dgm:pt>
    <dgm:pt modelId="{A85A37B4-F9CC-44E4-A39D-8D077CF7A96D}" type="pres">
      <dgm:prSet presAssocID="{E9A02504-DE35-46BB-8F3E-205A49628693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sv-SE"/>
        </a:p>
      </dgm:t>
    </dgm:pt>
  </dgm:ptLst>
  <dgm:cxnLst>
    <dgm:cxn modelId="{897DF6E5-C989-49F2-A267-C7320877DE9C}" type="presOf" srcId="{4D51EC07-6489-44D1-A81D-D86637A93D3B}" destId="{2FF750C2-E339-4458-A22D-88765537047F}" srcOrd="0" destOrd="0" presId="urn:microsoft.com/office/officeart/2018/2/layout/IconVerticalSolidList"/>
    <dgm:cxn modelId="{2FE9A9E7-D786-4366-A887-E613A30E6DC4}" srcId="{0C49F5A8-D142-45AA-9C44-52228A8F49D8}" destId="{4D51EC07-6489-44D1-A81D-D86637A93D3B}" srcOrd="0" destOrd="0" parTransId="{28C2EF40-E2CC-4943-BDED-A8385992C61D}" sibTransId="{398220AB-F292-4426-8E82-4006F87275C7}"/>
    <dgm:cxn modelId="{A5FE6D72-348F-45D0-9C52-D9E866ADD7C5}" srcId="{0C49F5A8-D142-45AA-9C44-52228A8F49D8}" destId="{E9A02504-DE35-46BB-8F3E-205A49628693}" srcOrd="2" destOrd="0" parTransId="{6C603F66-F8BB-455D-AC3A-14456D9FD806}" sibTransId="{26502115-50BD-45F0-B791-69EDEC847FB5}"/>
    <dgm:cxn modelId="{8E40C8B8-1EAD-4CCB-8859-C3F05277D69A}" type="presOf" srcId="{ADFDD40D-E9A1-408C-87ED-03CB2AE3701C}" destId="{7D8D3CD8-92EA-46A0-B401-7E6D56E9ED7D}" srcOrd="0" destOrd="0" presId="urn:microsoft.com/office/officeart/2018/2/layout/IconVerticalSolidList"/>
    <dgm:cxn modelId="{8A9DF2D2-B495-4C2A-B8CF-3F129743DB7E}" srcId="{0C49F5A8-D142-45AA-9C44-52228A8F49D8}" destId="{ADFDD40D-E9A1-408C-87ED-03CB2AE3701C}" srcOrd="1" destOrd="0" parTransId="{E012C7B6-D49A-4490-9F2B-02DC1266312B}" sibTransId="{4C5C2D10-B5FB-40A0-9C43-E3B63C87191B}"/>
    <dgm:cxn modelId="{76BF6A4D-C85B-44DF-BB79-531E1D044548}" type="presOf" srcId="{0C49F5A8-D142-45AA-9C44-52228A8F49D8}" destId="{8AF9DC5A-F49E-41EC-8E7C-53105E88DB75}" srcOrd="0" destOrd="0" presId="urn:microsoft.com/office/officeart/2018/2/layout/IconVerticalSolidList"/>
    <dgm:cxn modelId="{5D66AA49-7A5B-418B-949D-CA872B7FBA28}" type="presOf" srcId="{E9A02504-DE35-46BB-8F3E-205A49628693}" destId="{A85A37B4-F9CC-44E4-A39D-8D077CF7A96D}" srcOrd="0" destOrd="0" presId="urn:microsoft.com/office/officeart/2018/2/layout/IconVerticalSolidList"/>
    <dgm:cxn modelId="{4A47D2A0-104B-4689-AD28-5F38FCC4CABA}" type="presParOf" srcId="{8AF9DC5A-F49E-41EC-8E7C-53105E88DB75}" destId="{90C885F4-228A-40C7-9F0E-B71F93E72F7B}" srcOrd="0" destOrd="0" presId="urn:microsoft.com/office/officeart/2018/2/layout/IconVerticalSolidList"/>
    <dgm:cxn modelId="{C205EABF-A126-423F-895B-4927FC46D75B}" type="presParOf" srcId="{90C885F4-228A-40C7-9F0E-B71F93E72F7B}" destId="{DB3F63AB-9D4C-473E-9598-3E449E7A2AFD}" srcOrd="0" destOrd="0" presId="urn:microsoft.com/office/officeart/2018/2/layout/IconVerticalSolidList"/>
    <dgm:cxn modelId="{786F7593-4A05-4AC3-A8A9-4B794BA99EBD}" type="presParOf" srcId="{90C885F4-228A-40C7-9F0E-B71F93E72F7B}" destId="{599BBB6A-97E3-458E-9215-10777C4EE568}" srcOrd="1" destOrd="0" presId="urn:microsoft.com/office/officeart/2018/2/layout/IconVerticalSolidList"/>
    <dgm:cxn modelId="{72B0F77C-0F75-4C9A-AA7C-8AF0C6D319D3}" type="presParOf" srcId="{90C885F4-228A-40C7-9F0E-B71F93E72F7B}" destId="{FC3307EE-BC49-4D3C-9BAC-BDA837906EC4}" srcOrd="2" destOrd="0" presId="urn:microsoft.com/office/officeart/2018/2/layout/IconVerticalSolidList"/>
    <dgm:cxn modelId="{A38E6E3E-FF56-480D-9DEE-898E1AF1E282}" type="presParOf" srcId="{90C885F4-228A-40C7-9F0E-B71F93E72F7B}" destId="{2FF750C2-E339-4458-A22D-88765537047F}" srcOrd="3" destOrd="0" presId="urn:microsoft.com/office/officeart/2018/2/layout/IconVerticalSolidList"/>
    <dgm:cxn modelId="{92F88E62-0CBA-442D-A353-F580635346D4}" type="presParOf" srcId="{8AF9DC5A-F49E-41EC-8E7C-53105E88DB75}" destId="{532E23E9-82B6-479E-972A-855761780EA5}" srcOrd="1" destOrd="0" presId="urn:microsoft.com/office/officeart/2018/2/layout/IconVerticalSolidList"/>
    <dgm:cxn modelId="{569C5628-E425-4E67-A93B-50AEB5702120}" type="presParOf" srcId="{8AF9DC5A-F49E-41EC-8E7C-53105E88DB75}" destId="{2E42242B-C90B-4498-A057-131EC655FE49}" srcOrd="2" destOrd="0" presId="urn:microsoft.com/office/officeart/2018/2/layout/IconVerticalSolidList"/>
    <dgm:cxn modelId="{EC5F7518-676A-4170-B1F8-E48B3F1B26F7}" type="presParOf" srcId="{2E42242B-C90B-4498-A057-131EC655FE49}" destId="{EEA6192B-2877-4E21-9663-15D86C9A9665}" srcOrd="0" destOrd="0" presId="urn:microsoft.com/office/officeart/2018/2/layout/IconVerticalSolidList"/>
    <dgm:cxn modelId="{1E21CE2F-6EEC-48E5-A83E-FEDDF761939A}" type="presParOf" srcId="{2E42242B-C90B-4498-A057-131EC655FE49}" destId="{953CB97D-8555-4B25-B2BC-F119606978F7}" srcOrd="1" destOrd="0" presId="urn:microsoft.com/office/officeart/2018/2/layout/IconVerticalSolidList"/>
    <dgm:cxn modelId="{2D6412ED-6557-4B9E-8FC6-BDDC741505A1}" type="presParOf" srcId="{2E42242B-C90B-4498-A057-131EC655FE49}" destId="{C2B02B6C-FA4F-473D-A216-EB0CFA850D2E}" srcOrd="2" destOrd="0" presId="urn:microsoft.com/office/officeart/2018/2/layout/IconVerticalSolidList"/>
    <dgm:cxn modelId="{2F64D896-8ED1-4689-9B7C-BECED64575FA}" type="presParOf" srcId="{2E42242B-C90B-4498-A057-131EC655FE49}" destId="{7D8D3CD8-92EA-46A0-B401-7E6D56E9ED7D}" srcOrd="3" destOrd="0" presId="urn:microsoft.com/office/officeart/2018/2/layout/IconVerticalSolidList"/>
    <dgm:cxn modelId="{F7B55C42-A089-41B8-9DD2-41D40AD70B77}" type="presParOf" srcId="{8AF9DC5A-F49E-41EC-8E7C-53105E88DB75}" destId="{61118BCC-EE5B-4DF6-A4FE-AE3116A61F8B}" srcOrd="3" destOrd="0" presId="urn:microsoft.com/office/officeart/2018/2/layout/IconVerticalSolidList"/>
    <dgm:cxn modelId="{BF8BC4EA-FC4B-473F-B96F-6E0A423C2DA6}" type="presParOf" srcId="{8AF9DC5A-F49E-41EC-8E7C-53105E88DB75}" destId="{5BE27E13-20EF-4C2B-BD8A-EAE1F92A7A7F}" srcOrd="4" destOrd="0" presId="urn:microsoft.com/office/officeart/2018/2/layout/IconVerticalSolidList"/>
    <dgm:cxn modelId="{279B0C44-FD05-416E-8CDF-F76AD823A71C}" type="presParOf" srcId="{5BE27E13-20EF-4C2B-BD8A-EAE1F92A7A7F}" destId="{3720C688-F735-44A5-96A0-AEBF197BE0D7}" srcOrd="0" destOrd="0" presId="urn:microsoft.com/office/officeart/2018/2/layout/IconVerticalSolidList"/>
    <dgm:cxn modelId="{BA7DC408-AB54-47FA-9CE0-D48200880FF3}" type="presParOf" srcId="{5BE27E13-20EF-4C2B-BD8A-EAE1F92A7A7F}" destId="{2B03F088-42FD-4519-B2CE-7A85F1077D31}" srcOrd="1" destOrd="0" presId="urn:microsoft.com/office/officeart/2018/2/layout/IconVerticalSolidList"/>
    <dgm:cxn modelId="{EB937AFB-8966-4F3E-BA0E-60F9E387CB2D}" type="presParOf" srcId="{5BE27E13-20EF-4C2B-BD8A-EAE1F92A7A7F}" destId="{813D948E-C9E9-4D88-819C-D287E2AD9736}" srcOrd="2" destOrd="0" presId="urn:microsoft.com/office/officeart/2018/2/layout/IconVerticalSolidList"/>
    <dgm:cxn modelId="{3DF514EF-DF5D-4BB5-A6D5-1226D726EF7C}" type="presParOf" srcId="{5BE27E13-20EF-4C2B-BD8A-EAE1F92A7A7F}" destId="{A85A37B4-F9CC-44E4-A39D-8D077CF7A96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9F3218-C8AE-4F7C-9E8A-1DFE3E9DAAC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AE8B0FE-FE4B-47BE-A4B7-E7749464E20A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HFS har </a:t>
          </a:r>
          <a:r>
            <a:rPr lang="en-US" dirty="0" err="1">
              <a:solidFill>
                <a:schemeClr val="bg1"/>
              </a:solidFill>
            </a:rPr>
            <a:t>en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helhetssyn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och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ett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fokus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på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hälsofrämjande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hälso</a:t>
          </a:r>
          <a:r>
            <a:rPr lang="en-US" dirty="0">
              <a:solidFill>
                <a:schemeClr val="bg1"/>
              </a:solidFill>
            </a:rPr>
            <a:t>- </a:t>
          </a:r>
          <a:r>
            <a:rPr lang="en-US" dirty="0" err="1">
              <a:solidFill>
                <a:schemeClr val="bg1"/>
              </a:solidFill>
            </a:rPr>
            <a:t>och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sjukvård</a:t>
          </a:r>
          <a:r>
            <a:rPr lang="en-US" dirty="0">
              <a:solidFill>
                <a:schemeClr val="bg1"/>
              </a:solidFill>
            </a:rPr>
            <a:t>. </a:t>
          </a:r>
        </a:p>
      </dgm:t>
    </dgm:pt>
    <dgm:pt modelId="{8741FB92-C881-4A63-811C-D06912C206B5}" type="parTrans" cxnId="{889ADB90-E80E-4631-80CA-78BA9C5BCABA}">
      <dgm:prSet/>
      <dgm:spPr/>
      <dgm:t>
        <a:bodyPr/>
        <a:lstStyle/>
        <a:p>
          <a:endParaRPr lang="en-US"/>
        </a:p>
      </dgm:t>
    </dgm:pt>
    <dgm:pt modelId="{12267729-A832-4BA5-B207-AAE4EB38596C}" type="sibTrans" cxnId="{889ADB90-E80E-4631-80CA-78BA9C5BCABA}">
      <dgm:prSet/>
      <dgm:spPr/>
      <dgm:t>
        <a:bodyPr/>
        <a:lstStyle/>
        <a:p>
          <a:endParaRPr lang="en-US"/>
        </a:p>
      </dgm:t>
    </dgm:pt>
    <dgm:pt modelId="{211B3D31-5A47-4159-9B71-DC42335BCD5B}">
      <dgm:prSet/>
      <dgm:spPr>
        <a:solidFill>
          <a:srgbClr val="45752B"/>
        </a:solidFill>
        <a:ln>
          <a:noFill/>
        </a:ln>
        <a:effectLst/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HFS har </a:t>
          </a:r>
          <a:r>
            <a:rPr lang="en-US" dirty="0" err="1">
              <a:solidFill>
                <a:schemeClr val="bg1"/>
              </a:solidFill>
            </a:rPr>
            <a:t>en</a:t>
          </a:r>
          <a:r>
            <a:rPr lang="en-US" dirty="0">
              <a:solidFill>
                <a:schemeClr val="bg1"/>
              </a:solidFill>
            </a:rPr>
            <a:t> bred </a:t>
          </a:r>
          <a:r>
            <a:rPr lang="en-US" dirty="0" err="1">
              <a:solidFill>
                <a:schemeClr val="bg1"/>
              </a:solidFill>
            </a:rPr>
            <a:t>nationell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uppslutning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och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inkluderar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styrning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och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ledning</a:t>
          </a:r>
          <a:r>
            <a:rPr lang="en-US" dirty="0">
              <a:solidFill>
                <a:schemeClr val="bg1"/>
              </a:solidFill>
            </a:rPr>
            <a:t>, patient- </a:t>
          </a:r>
          <a:r>
            <a:rPr lang="en-US" dirty="0" err="1">
              <a:solidFill>
                <a:schemeClr val="bg1"/>
              </a:solidFill>
            </a:rPr>
            <a:t>och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medarbetarperspektiv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och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hälsofrämjande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arbete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på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befolkningsnivå</a:t>
          </a:r>
          <a:r>
            <a:rPr lang="en-US" dirty="0">
              <a:solidFill>
                <a:schemeClr val="bg1"/>
              </a:solidFill>
            </a:rPr>
            <a:t>. </a:t>
          </a:r>
        </a:p>
      </dgm:t>
    </dgm:pt>
    <dgm:pt modelId="{ADF01BCE-A2E0-4C19-AF56-036E67159AA5}" type="parTrans" cxnId="{0BF3DF08-2A86-45B4-9832-1508EF844E66}">
      <dgm:prSet/>
      <dgm:spPr/>
      <dgm:t>
        <a:bodyPr/>
        <a:lstStyle/>
        <a:p>
          <a:endParaRPr lang="en-US"/>
        </a:p>
      </dgm:t>
    </dgm:pt>
    <dgm:pt modelId="{83679C53-6107-4997-B6B4-5AAEA9972841}" type="sibTrans" cxnId="{0BF3DF08-2A86-45B4-9832-1508EF844E66}">
      <dgm:prSet/>
      <dgm:spPr/>
      <dgm:t>
        <a:bodyPr/>
        <a:lstStyle/>
        <a:p>
          <a:endParaRPr lang="en-US"/>
        </a:p>
      </dgm:t>
    </dgm:pt>
    <dgm:pt modelId="{88EF1926-DB4F-49CB-A47A-F95A37B94CCC}">
      <dgm:prSet/>
      <dgm:spPr/>
      <dgm:t>
        <a:bodyPr/>
        <a:lstStyle/>
        <a:p>
          <a:r>
            <a:rPr lang="en-US" dirty="0" err="1">
              <a:solidFill>
                <a:schemeClr val="bg1"/>
              </a:solidFill>
            </a:rPr>
            <a:t>Genom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att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sprida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kunskap</a:t>
          </a:r>
          <a:r>
            <a:rPr lang="en-US" dirty="0">
              <a:solidFill>
                <a:schemeClr val="bg1"/>
              </a:solidFill>
            </a:rPr>
            <a:t>, </a:t>
          </a:r>
          <a:r>
            <a:rPr lang="en-US" dirty="0" err="1">
              <a:solidFill>
                <a:schemeClr val="bg1"/>
              </a:solidFill>
            </a:rPr>
            <a:t>inspirera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och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påverka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fungerar</a:t>
          </a:r>
          <a:r>
            <a:rPr lang="en-US" dirty="0">
              <a:solidFill>
                <a:schemeClr val="bg1"/>
              </a:solidFill>
            </a:rPr>
            <a:t> HFS </a:t>
          </a:r>
          <a:r>
            <a:rPr lang="en-US" dirty="0" err="1">
              <a:solidFill>
                <a:schemeClr val="bg1"/>
              </a:solidFill>
            </a:rPr>
            <a:t>som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en</a:t>
          </a:r>
          <a:r>
            <a:rPr lang="en-US" dirty="0">
              <a:solidFill>
                <a:schemeClr val="bg1"/>
              </a:solidFill>
            </a:rPr>
            <a:t> motor för </a:t>
          </a:r>
          <a:r>
            <a:rPr lang="en-US" dirty="0" err="1">
              <a:solidFill>
                <a:schemeClr val="bg1"/>
              </a:solidFill>
            </a:rPr>
            <a:t>att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öka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regionernas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samlade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kompetens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och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erfarenhet</a:t>
          </a:r>
          <a:r>
            <a:rPr lang="en-US">
              <a:solidFill>
                <a:schemeClr val="bg1"/>
              </a:solidFill>
            </a:rPr>
            <a:t> inom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b="1" dirty="0" err="1">
              <a:solidFill>
                <a:schemeClr val="bg1"/>
              </a:solidFill>
            </a:rPr>
            <a:t>utveckling</a:t>
          </a:r>
          <a:r>
            <a:rPr lang="en-US" b="1" dirty="0">
              <a:solidFill>
                <a:schemeClr val="bg1"/>
              </a:solidFill>
            </a:rPr>
            <a:t> </a:t>
          </a:r>
          <a:r>
            <a:rPr lang="en-US" b="1" dirty="0" err="1">
              <a:solidFill>
                <a:schemeClr val="bg1"/>
              </a:solidFill>
            </a:rPr>
            <a:t>och</a:t>
          </a:r>
          <a:r>
            <a:rPr lang="en-US" b="1" dirty="0">
              <a:solidFill>
                <a:schemeClr val="bg1"/>
              </a:solidFill>
            </a:rPr>
            <a:t> </a:t>
          </a:r>
          <a:r>
            <a:rPr lang="en-US" b="1" dirty="0" err="1">
              <a:solidFill>
                <a:schemeClr val="bg1"/>
              </a:solidFill>
            </a:rPr>
            <a:t>implementering</a:t>
          </a:r>
          <a:r>
            <a:rPr lang="en-US" dirty="0">
              <a:solidFill>
                <a:schemeClr val="bg1"/>
              </a:solidFill>
            </a:rPr>
            <a:t> av </a:t>
          </a:r>
          <a:r>
            <a:rPr lang="en-US" dirty="0" err="1">
              <a:solidFill>
                <a:schemeClr val="bg1"/>
              </a:solidFill>
            </a:rPr>
            <a:t>hälsofrämjande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hälso</a:t>
          </a:r>
          <a:r>
            <a:rPr lang="en-US" dirty="0">
              <a:solidFill>
                <a:schemeClr val="bg1"/>
              </a:solidFill>
            </a:rPr>
            <a:t>- </a:t>
          </a:r>
          <a:r>
            <a:rPr lang="en-US" dirty="0" err="1">
              <a:solidFill>
                <a:schemeClr val="bg1"/>
              </a:solidFill>
            </a:rPr>
            <a:t>och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sjukvård</a:t>
          </a:r>
          <a:r>
            <a:rPr lang="en-US" dirty="0">
              <a:solidFill>
                <a:schemeClr val="bg1"/>
              </a:solidFill>
            </a:rPr>
            <a:t>.</a:t>
          </a:r>
        </a:p>
      </dgm:t>
    </dgm:pt>
    <dgm:pt modelId="{D17E4A17-D4E5-485E-AAEE-DE6ADC048BFF}" type="parTrans" cxnId="{F82E5C68-58AB-45A9-B980-F44A4A21DA76}">
      <dgm:prSet/>
      <dgm:spPr/>
      <dgm:t>
        <a:bodyPr/>
        <a:lstStyle/>
        <a:p>
          <a:endParaRPr lang="en-US"/>
        </a:p>
      </dgm:t>
    </dgm:pt>
    <dgm:pt modelId="{1A230A44-F333-4C16-B407-C4EFCB3BAE96}" type="sibTrans" cxnId="{F82E5C68-58AB-45A9-B980-F44A4A21DA76}">
      <dgm:prSet/>
      <dgm:spPr/>
      <dgm:t>
        <a:bodyPr/>
        <a:lstStyle/>
        <a:p>
          <a:endParaRPr lang="en-US"/>
        </a:p>
      </dgm:t>
    </dgm:pt>
    <dgm:pt modelId="{79930D45-B1D6-4FD3-8C9D-37F397411E25}" type="pres">
      <dgm:prSet presAssocID="{1F9F3218-C8AE-4F7C-9E8A-1DFE3E9DAAC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FAA6E065-6CF1-443C-A74C-925BEC6E9E65}" type="pres">
      <dgm:prSet presAssocID="{9AE8B0FE-FE4B-47BE-A4B7-E7749464E20A}" presName="compNode" presStyleCnt="0"/>
      <dgm:spPr/>
    </dgm:pt>
    <dgm:pt modelId="{B60103F2-E973-4982-B96A-EFF86637B371}" type="pres">
      <dgm:prSet presAssocID="{9AE8B0FE-FE4B-47BE-A4B7-E7749464E20A}" presName="bgRect" presStyleLbl="bgShp" presStyleIdx="0" presStyleCnt="3"/>
      <dgm:spPr>
        <a:solidFill>
          <a:srgbClr val="45752B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5ECA743-AF11-45E3-8939-C65DB4E4ABF5}" type="pres">
      <dgm:prSet presAssocID="{9AE8B0FE-FE4B-47BE-A4B7-E7749464E20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järta med puls med hel fyllning"/>
        </a:ext>
      </dgm:extLst>
    </dgm:pt>
    <dgm:pt modelId="{D21451EC-2E7E-44C1-A952-5BA513696C0C}" type="pres">
      <dgm:prSet presAssocID="{9AE8B0FE-FE4B-47BE-A4B7-E7749464E20A}" presName="spaceRect" presStyleCnt="0"/>
      <dgm:spPr/>
    </dgm:pt>
    <dgm:pt modelId="{9C326558-4224-4621-A07A-D32212E91584}" type="pres">
      <dgm:prSet presAssocID="{9AE8B0FE-FE4B-47BE-A4B7-E7749464E20A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sv-SE"/>
        </a:p>
      </dgm:t>
    </dgm:pt>
    <dgm:pt modelId="{40B6F864-B88C-453A-8BD1-AF7310663E83}" type="pres">
      <dgm:prSet presAssocID="{12267729-A832-4BA5-B207-AAE4EB38596C}" presName="sibTrans" presStyleCnt="0"/>
      <dgm:spPr/>
    </dgm:pt>
    <dgm:pt modelId="{6495E147-FCFD-4A9B-BBD9-DA30F31CA212}" type="pres">
      <dgm:prSet presAssocID="{211B3D31-5A47-4159-9B71-DC42335BCD5B}" presName="compNode" presStyleCnt="0"/>
      <dgm:spPr/>
    </dgm:pt>
    <dgm:pt modelId="{BDE8E926-3D82-4140-989D-13C04D1C65AE}" type="pres">
      <dgm:prSet presAssocID="{211B3D31-5A47-4159-9B71-DC42335BCD5B}" presName="bgRect" presStyleLbl="bgShp" presStyleIdx="1" presStyleCnt="3"/>
      <dgm:spPr>
        <a:solidFill>
          <a:srgbClr val="45752B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2C9333CC-3928-4FC7-8631-1BE1281E2D1A}" type="pres">
      <dgm:prSet presAssocID="{211B3D31-5A47-4159-9B71-DC42335BCD5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Öga med hel fyllning"/>
        </a:ext>
      </dgm:extLst>
    </dgm:pt>
    <dgm:pt modelId="{3B1CA6D9-6263-4EB8-9A36-6773A5F32B11}" type="pres">
      <dgm:prSet presAssocID="{211B3D31-5A47-4159-9B71-DC42335BCD5B}" presName="spaceRect" presStyleCnt="0"/>
      <dgm:spPr/>
    </dgm:pt>
    <dgm:pt modelId="{02015DB1-8836-4957-BDA7-14221C10E520}" type="pres">
      <dgm:prSet presAssocID="{211B3D31-5A47-4159-9B71-DC42335BCD5B}" presName="parTx" presStyleLbl="revTx" presStyleIdx="1" presStyleCnt="3" custScaleX="97386" custScaleY="92087" custLinFactNeighborX="-1079">
        <dgm:presLayoutVars>
          <dgm:chMax val="0"/>
          <dgm:chPref val="0"/>
        </dgm:presLayoutVars>
      </dgm:prSet>
      <dgm:spPr>
        <a:xfrm>
          <a:off x="1435590" y="1554201"/>
          <a:ext cx="9080009" cy="1242935"/>
        </a:xfrm>
        <a:prstGeom prst="rect">
          <a:avLst/>
        </a:prstGeom>
      </dgm:spPr>
      <dgm:t>
        <a:bodyPr/>
        <a:lstStyle/>
        <a:p>
          <a:endParaRPr lang="sv-SE"/>
        </a:p>
      </dgm:t>
    </dgm:pt>
    <dgm:pt modelId="{E2045846-2F9D-401B-A0F1-F41CA466C4EA}" type="pres">
      <dgm:prSet presAssocID="{83679C53-6107-4997-B6B4-5AAEA9972841}" presName="sibTrans" presStyleCnt="0"/>
      <dgm:spPr/>
    </dgm:pt>
    <dgm:pt modelId="{6A09518B-75E3-4860-9A36-64FFCBBF89C0}" type="pres">
      <dgm:prSet presAssocID="{88EF1926-DB4F-49CB-A47A-F95A37B94CCC}" presName="compNode" presStyleCnt="0"/>
      <dgm:spPr/>
    </dgm:pt>
    <dgm:pt modelId="{325A162A-FB21-46BE-928E-044E5E9979C1}" type="pres">
      <dgm:prSet presAssocID="{88EF1926-DB4F-49CB-A47A-F95A37B94CCC}" presName="bgRect" presStyleLbl="bgShp" presStyleIdx="2" presStyleCnt="3"/>
      <dgm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rgbClr val="45752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06D4021B-6A26-4FE0-A9EA-112263890ADA}" type="pres">
      <dgm:prSet presAssocID="{88EF1926-DB4F-49CB-A47A-F95A37B94CCC}" presName="iconRect" presStyleLbl="node1" presStyleIdx="2" presStyleCnt="3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sv-SE"/>
        </a:p>
      </dgm:t>
      <dgm:extLst>
        <a:ext uri="{E40237B7-FDA0-4F09-8148-C483321AD2D9}">
          <dgm14:cNvPr xmlns:dgm14="http://schemas.microsoft.com/office/drawing/2010/diagram" id="0" name="" descr="Schackpjäser med hel fyllning"/>
        </a:ext>
      </dgm:extLst>
    </dgm:pt>
    <dgm:pt modelId="{4208D1E6-25C4-48AB-A8DB-A4733A4E9CD0}" type="pres">
      <dgm:prSet presAssocID="{88EF1926-DB4F-49CB-A47A-F95A37B94CCC}" presName="spaceRect" presStyleCnt="0"/>
      <dgm:spPr/>
    </dgm:pt>
    <dgm:pt modelId="{E8823E1C-0878-4081-A1CF-616B1604F525}" type="pres">
      <dgm:prSet presAssocID="{88EF1926-DB4F-49CB-A47A-F95A37B94CCC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sv-SE"/>
        </a:p>
      </dgm:t>
    </dgm:pt>
  </dgm:ptLst>
  <dgm:cxnLst>
    <dgm:cxn modelId="{889ADB90-E80E-4631-80CA-78BA9C5BCABA}" srcId="{1F9F3218-C8AE-4F7C-9E8A-1DFE3E9DAACB}" destId="{9AE8B0FE-FE4B-47BE-A4B7-E7749464E20A}" srcOrd="0" destOrd="0" parTransId="{8741FB92-C881-4A63-811C-D06912C206B5}" sibTransId="{12267729-A832-4BA5-B207-AAE4EB38596C}"/>
    <dgm:cxn modelId="{0BF3DF08-2A86-45B4-9832-1508EF844E66}" srcId="{1F9F3218-C8AE-4F7C-9E8A-1DFE3E9DAACB}" destId="{211B3D31-5A47-4159-9B71-DC42335BCD5B}" srcOrd="1" destOrd="0" parTransId="{ADF01BCE-A2E0-4C19-AF56-036E67159AA5}" sibTransId="{83679C53-6107-4997-B6B4-5AAEA9972841}"/>
    <dgm:cxn modelId="{F82E5C68-58AB-45A9-B980-F44A4A21DA76}" srcId="{1F9F3218-C8AE-4F7C-9E8A-1DFE3E9DAACB}" destId="{88EF1926-DB4F-49CB-A47A-F95A37B94CCC}" srcOrd="2" destOrd="0" parTransId="{D17E4A17-D4E5-485E-AAEE-DE6ADC048BFF}" sibTransId="{1A230A44-F333-4C16-B407-C4EFCB3BAE96}"/>
    <dgm:cxn modelId="{60F4F060-4170-4220-9D8C-075BBB207AF6}" type="presOf" srcId="{9AE8B0FE-FE4B-47BE-A4B7-E7749464E20A}" destId="{9C326558-4224-4621-A07A-D32212E91584}" srcOrd="0" destOrd="0" presId="urn:microsoft.com/office/officeart/2018/2/layout/IconVerticalSolidList"/>
    <dgm:cxn modelId="{AD5D57FD-309B-4FE1-8A68-22E3006881AA}" type="presOf" srcId="{211B3D31-5A47-4159-9B71-DC42335BCD5B}" destId="{02015DB1-8836-4957-BDA7-14221C10E520}" srcOrd="0" destOrd="0" presId="urn:microsoft.com/office/officeart/2018/2/layout/IconVerticalSolidList"/>
    <dgm:cxn modelId="{91238307-C0BB-4F3D-B6AE-5766B8441BF7}" type="presOf" srcId="{1F9F3218-C8AE-4F7C-9E8A-1DFE3E9DAACB}" destId="{79930D45-B1D6-4FD3-8C9D-37F397411E25}" srcOrd="0" destOrd="0" presId="urn:microsoft.com/office/officeart/2018/2/layout/IconVerticalSolidList"/>
    <dgm:cxn modelId="{99CBD0BA-327F-4FD7-99D7-37166AEAB80B}" type="presOf" srcId="{88EF1926-DB4F-49CB-A47A-F95A37B94CCC}" destId="{E8823E1C-0878-4081-A1CF-616B1604F525}" srcOrd="0" destOrd="0" presId="urn:microsoft.com/office/officeart/2018/2/layout/IconVerticalSolidList"/>
    <dgm:cxn modelId="{7333A451-0447-45BF-A8B1-D5C02CC6ABF2}" type="presParOf" srcId="{79930D45-B1D6-4FD3-8C9D-37F397411E25}" destId="{FAA6E065-6CF1-443C-A74C-925BEC6E9E65}" srcOrd="0" destOrd="0" presId="urn:microsoft.com/office/officeart/2018/2/layout/IconVerticalSolidList"/>
    <dgm:cxn modelId="{CE7F436E-A0E4-4903-9DF3-E5868A5E4BF8}" type="presParOf" srcId="{FAA6E065-6CF1-443C-A74C-925BEC6E9E65}" destId="{B60103F2-E973-4982-B96A-EFF86637B371}" srcOrd="0" destOrd="0" presId="urn:microsoft.com/office/officeart/2018/2/layout/IconVerticalSolidList"/>
    <dgm:cxn modelId="{64546AFC-DA67-4EB7-A075-2300D7CFDA54}" type="presParOf" srcId="{FAA6E065-6CF1-443C-A74C-925BEC6E9E65}" destId="{95ECA743-AF11-45E3-8939-C65DB4E4ABF5}" srcOrd="1" destOrd="0" presId="urn:microsoft.com/office/officeart/2018/2/layout/IconVerticalSolidList"/>
    <dgm:cxn modelId="{E237CA43-1816-4BA4-A8B7-58DEF6D9243E}" type="presParOf" srcId="{FAA6E065-6CF1-443C-A74C-925BEC6E9E65}" destId="{D21451EC-2E7E-44C1-A952-5BA513696C0C}" srcOrd="2" destOrd="0" presId="urn:microsoft.com/office/officeart/2018/2/layout/IconVerticalSolidList"/>
    <dgm:cxn modelId="{3BA675B6-9590-4C74-B996-55BAD83D72CD}" type="presParOf" srcId="{FAA6E065-6CF1-443C-A74C-925BEC6E9E65}" destId="{9C326558-4224-4621-A07A-D32212E91584}" srcOrd="3" destOrd="0" presId="urn:microsoft.com/office/officeart/2018/2/layout/IconVerticalSolidList"/>
    <dgm:cxn modelId="{F127332A-7DB5-4860-8170-D6836797457F}" type="presParOf" srcId="{79930D45-B1D6-4FD3-8C9D-37F397411E25}" destId="{40B6F864-B88C-453A-8BD1-AF7310663E83}" srcOrd="1" destOrd="0" presId="urn:microsoft.com/office/officeart/2018/2/layout/IconVerticalSolidList"/>
    <dgm:cxn modelId="{ECDB0A49-FC8D-4E94-928C-9AB2296B2A5F}" type="presParOf" srcId="{79930D45-B1D6-4FD3-8C9D-37F397411E25}" destId="{6495E147-FCFD-4A9B-BBD9-DA30F31CA212}" srcOrd="2" destOrd="0" presId="urn:microsoft.com/office/officeart/2018/2/layout/IconVerticalSolidList"/>
    <dgm:cxn modelId="{4A123723-891C-46A1-821C-856764FF14D4}" type="presParOf" srcId="{6495E147-FCFD-4A9B-BBD9-DA30F31CA212}" destId="{BDE8E926-3D82-4140-989D-13C04D1C65AE}" srcOrd="0" destOrd="0" presId="urn:microsoft.com/office/officeart/2018/2/layout/IconVerticalSolidList"/>
    <dgm:cxn modelId="{DA1A6EFE-2482-4925-8A9F-14F9FB190B72}" type="presParOf" srcId="{6495E147-FCFD-4A9B-BBD9-DA30F31CA212}" destId="{2C9333CC-3928-4FC7-8631-1BE1281E2D1A}" srcOrd="1" destOrd="0" presId="urn:microsoft.com/office/officeart/2018/2/layout/IconVerticalSolidList"/>
    <dgm:cxn modelId="{232B6634-8946-43BD-8E5A-2A67CCDE5FB9}" type="presParOf" srcId="{6495E147-FCFD-4A9B-BBD9-DA30F31CA212}" destId="{3B1CA6D9-6263-4EB8-9A36-6773A5F32B11}" srcOrd="2" destOrd="0" presId="urn:microsoft.com/office/officeart/2018/2/layout/IconVerticalSolidList"/>
    <dgm:cxn modelId="{E4EEA699-562C-4C11-BEEB-0BB56DADD888}" type="presParOf" srcId="{6495E147-FCFD-4A9B-BBD9-DA30F31CA212}" destId="{02015DB1-8836-4957-BDA7-14221C10E520}" srcOrd="3" destOrd="0" presId="urn:microsoft.com/office/officeart/2018/2/layout/IconVerticalSolidList"/>
    <dgm:cxn modelId="{C07ECF29-CF2C-4A99-8CAA-BD7432BF7E4A}" type="presParOf" srcId="{79930D45-B1D6-4FD3-8C9D-37F397411E25}" destId="{E2045846-2F9D-401B-A0F1-F41CA466C4EA}" srcOrd="3" destOrd="0" presId="urn:microsoft.com/office/officeart/2018/2/layout/IconVerticalSolidList"/>
    <dgm:cxn modelId="{C868DA37-F87D-4EAC-8022-AD5044104314}" type="presParOf" srcId="{79930D45-B1D6-4FD3-8C9D-37F397411E25}" destId="{6A09518B-75E3-4860-9A36-64FFCBBF89C0}" srcOrd="4" destOrd="0" presId="urn:microsoft.com/office/officeart/2018/2/layout/IconVerticalSolidList"/>
    <dgm:cxn modelId="{1F63F4A2-C3F9-494C-B5DF-E302B7664526}" type="presParOf" srcId="{6A09518B-75E3-4860-9A36-64FFCBBF89C0}" destId="{325A162A-FB21-46BE-928E-044E5E9979C1}" srcOrd="0" destOrd="0" presId="urn:microsoft.com/office/officeart/2018/2/layout/IconVerticalSolidList"/>
    <dgm:cxn modelId="{32176B8D-E5F9-4010-B06C-D1055301DD0E}" type="presParOf" srcId="{6A09518B-75E3-4860-9A36-64FFCBBF89C0}" destId="{06D4021B-6A26-4FE0-A9EA-112263890ADA}" srcOrd="1" destOrd="0" presId="urn:microsoft.com/office/officeart/2018/2/layout/IconVerticalSolidList"/>
    <dgm:cxn modelId="{F8824D2B-16C5-406F-95CB-4D04CC2A2222}" type="presParOf" srcId="{6A09518B-75E3-4860-9A36-64FFCBBF89C0}" destId="{4208D1E6-25C4-48AB-A8DB-A4733A4E9CD0}" srcOrd="2" destOrd="0" presId="urn:microsoft.com/office/officeart/2018/2/layout/IconVerticalSolidList"/>
    <dgm:cxn modelId="{880FBFEC-3DD7-4935-A486-9C59E4A39CC6}" type="presParOf" srcId="{6A09518B-75E3-4860-9A36-64FFCBBF89C0}" destId="{E8823E1C-0878-4081-A1CF-616B1604F52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ECE977-0E72-4E51-99D3-859D5DBF2FB9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E3E3419-19F2-4656-9DED-0AFFD072ED8F}">
      <dgm:prSet/>
      <dgm:spPr/>
      <dgm:t>
        <a:bodyPr/>
        <a:lstStyle/>
        <a:p>
          <a:pPr>
            <a:defRPr cap="all"/>
          </a:pPr>
          <a:r>
            <a:rPr lang="en-US" b="1" dirty="0"/>
            <a:t>HFS </a:t>
          </a:r>
          <a:r>
            <a:rPr lang="en-US" b="1" dirty="0" err="1"/>
            <a:t>är</a:t>
          </a:r>
          <a:r>
            <a:rPr lang="en-US" b="1" dirty="0"/>
            <a:t> </a:t>
          </a:r>
          <a:r>
            <a:rPr lang="en-US" b="1" dirty="0" err="1"/>
            <a:t>ett</a:t>
          </a:r>
          <a:r>
            <a:rPr lang="en-US" b="1" dirty="0"/>
            <a:t> </a:t>
          </a:r>
          <a:r>
            <a:rPr lang="en-US" b="1" dirty="0" err="1"/>
            <a:t>nationellt</a:t>
          </a:r>
          <a:r>
            <a:rPr lang="en-US" b="1" dirty="0"/>
            <a:t> </a:t>
          </a:r>
          <a:r>
            <a:rPr lang="en-US" b="1" dirty="0" err="1"/>
            <a:t>nätverk</a:t>
          </a:r>
          <a:r>
            <a:rPr lang="en-US" b="1" dirty="0"/>
            <a:t> av </a:t>
          </a:r>
          <a:r>
            <a:rPr lang="en-US" b="1" dirty="0" err="1"/>
            <a:t>personer</a:t>
          </a:r>
          <a:r>
            <a:rPr lang="en-US" b="1" dirty="0"/>
            <a:t> med </a:t>
          </a:r>
          <a:r>
            <a:rPr lang="en-US" b="1" dirty="0" err="1"/>
            <a:t>hög</a:t>
          </a:r>
          <a:r>
            <a:rPr lang="en-US" b="1" dirty="0"/>
            <a:t> </a:t>
          </a:r>
          <a:r>
            <a:rPr lang="en-US" b="1" dirty="0" err="1"/>
            <a:t>kompetens</a:t>
          </a:r>
          <a:r>
            <a:rPr lang="en-US" b="1" dirty="0"/>
            <a:t> </a:t>
          </a:r>
          <a:r>
            <a:rPr lang="en-US" b="1" dirty="0" err="1"/>
            <a:t>inom</a:t>
          </a:r>
          <a:r>
            <a:rPr lang="en-US" b="1" dirty="0"/>
            <a:t> </a:t>
          </a:r>
          <a:r>
            <a:rPr lang="en-US" b="1" dirty="0" err="1"/>
            <a:t>hälsofrämjande</a:t>
          </a:r>
          <a:r>
            <a:rPr lang="en-US" b="1" dirty="0"/>
            <a:t> </a:t>
          </a:r>
          <a:r>
            <a:rPr lang="en-US" b="1" dirty="0" err="1"/>
            <a:t>och</a:t>
          </a:r>
          <a:r>
            <a:rPr lang="en-US" b="1" dirty="0"/>
            <a:t> </a:t>
          </a:r>
          <a:r>
            <a:rPr lang="en-US" b="1" dirty="0" err="1"/>
            <a:t>förebyggande</a:t>
          </a:r>
          <a:r>
            <a:rPr lang="en-US" b="1" dirty="0"/>
            <a:t> </a:t>
          </a:r>
          <a:r>
            <a:rPr lang="en-US" b="1" dirty="0" err="1"/>
            <a:t>hälso</a:t>
          </a:r>
          <a:r>
            <a:rPr lang="en-US" b="1" dirty="0"/>
            <a:t>- </a:t>
          </a:r>
          <a:r>
            <a:rPr lang="en-US" b="1" dirty="0" err="1"/>
            <a:t>och</a:t>
          </a:r>
          <a:r>
            <a:rPr lang="en-US" b="1" dirty="0"/>
            <a:t> </a:t>
          </a:r>
          <a:r>
            <a:rPr lang="en-US" b="1" dirty="0" err="1"/>
            <a:t>sjukvård</a:t>
          </a:r>
          <a:r>
            <a:rPr lang="en-US" b="1" dirty="0"/>
            <a:t>.</a:t>
          </a:r>
        </a:p>
      </dgm:t>
    </dgm:pt>
    <dgm:pt modelId="{30A92002-E57A-4E91-9019-87ED432002DB}" type="parTrans" cxnId="{FF9C8B49-D969-44B4-9CE5-3688C9A462C2}">
      <dgm:prSet/>
      <dgm:spPr/>
      <dgm:t>
        <a:bodyPr/>
        <a:lstStyle/>
        <a:p>
          <a:endParaRPr lang="en-US"/>
        </a:p>
      </dgm:t>
    </dgm:pt>
    <dgm:pt modelId="{F04BD33B-C97D-4F1B-A8D0-C08758306CEF}" type="sibTrans" cxnId="{FF9C8B49-D969-44B4-9CE5-3688C9A462C2}">
      <dgm:prSet/>
      <dgm:spPr/>
      <dgm:t>
        <a:bodyPr/>
        <a:lstStyle/>
        <a:p>
          <a:endParaRPr lang="en-US"/>
        </a:p>
      </dgm:t>
    </dgm:pt>
    <dgm:pt modelId="{365DA5F7-4777-434C-8FE5-DCB638514B7E}">
      <dgm:prSet/>
      <dgm:spPr/>
      <dgm:t>
        <a:bodyPr/>
        <a:lstStyle/>
        <a:p>
          <a:pPr>
            <a:defRPr cap="all"/>
          </a:pPr>
          <a:r>
            <a:rPr lang="en-US" b="1" dirty="0"/>
            <a:t>HFS </a:t>
          </a:r>
          <a:r>
            <a:rPr lang="en-US" b="1" dirty="0" err="1"/>
            <a:t>är</a:t>
          </a:r>
          <a:r>
            <a:rPr lang="en-US" b="1" dirty="0"/>
            <a:t> </a:t>
          </a:r>
          <a:r>
            <a:rPr lang="en-US" b="1" dirty="0" err="1"/>
            <a:t>ett</a:t>
          </a:r>
          <a:r>
            <a:rPr lang="en-US" b="1" dirty="0"/>
            <a:t> </a:t>
          </a:r>
          <a:r>
            <a:rPr lang="en-US" b="1" dirty="0" err="1"/>
            <a:t>nätverk</a:t>
          </a:r>
          <a:r>
            <a:rPr lang="en-US" b="1" dirty="0"/>
            <a:t> med </a:t>
          </a:r>
          <a:r>
            <a:rPr lang="en-US" b="1" dirty="0" err="1"/>
            <a:t>syfte</a:t>
          </a:r>
          <a:r>
            <a:rPr lang="en-US" b="1" dirty="0"/>
            <a:t> </a:t>
          </a:r>
          <a:r>
            <a:rPr lang="en-US" b="1" dirty="0" err="1"/>
            <a:t>är</a:t>
          </a:r>
          <a:r>
            <a:rPr lang="en-US" b="1" dirty="0"/>
            <a:t> </a:t>
          </a:r>
          <a:r>
            <a:rPr lang="en-US" b="1" dirty="0" err="1"/>
            <a:t>att</a:t>
          </a:r>
          <a:r>
            <a:rPr lang="en-US" b="1" dirty="0"/>
            <a:t> </a:t>
          </a:r>
          <a:r>
            <a:rPr lang="en-US" b="1" dirty="0" err="1"/>
            <a:t>stödja</a:t>
          </a:r>
          <a:r>
            <a:rPr lang="en-US" b="1" dirty="0"/>
            <a:t> </a:t>
          </a:r>
          <a:r>
            <a:rPr lang="en-US" b="1" dirty="0" err="1"/>
            <a:t>hälsoorientering</a:t>
          </a:r>
          <a:r>
            <a:rPr lang="en-US" b="1" dirty="0"/>
            <a:t> </a:t>
          </a:r>
          <a:r>
            <a:rPr lang="en-US" b="1" dirty="0" err="1"/>
            <a:t>i</a:t>
          </a:r>
          <a:r>
            <a:rPr lang="en-US" b="1" dirty="0"/>
            <a:t> </a:t>
          </a:r>
          <a:r>
            <a:rPr lang="en-US" b="1" dirty="0" err="1"/>
            <a:t>svensk</a:t>
          </a:r>
          <a:r>
            <a:rPr lang="en-US" b="1" dirty="0"/>
            <a:t> </a:t>
          </a:r>
          <a:r>
            <a:rPr lang="en-US" b="1" dirty="0" err="1"/>
            <a:t>hälso</a:t>
          </a:r>
          <a:r>
            <a:rPr lang="en-US" b="1" dirty="0"/>
            <a:t>- </a:t>
          </a:r>
          <a:r>
            <a:rPr lang="en-US" b="1" dirty="0" err="1"/>
            <a:t>och</a:t>
          </a:r>
          <a:r>
            <a:rPr lang="en-US" b="1" dirty="0"/>
            <a:t> </a:t>
          </a:r>
          <a:r>
            <a:rPr lang="en-US" b="1" dirty="0" err="1"/>
            <a:t>sjukvård</a:t>
          </a:r>
          <a:r>
            <a:rPr lang="en-US" b="1" dirty="0"/>
            <a:t>.</a:t>
          </a:r>
        </a:p>
      </dgm:t>
    </dgm:pt>
    <dgm:pt modelId="{8AC48A51-53B9-4F6F-B035-D478BAF2306C}" type="parTrans" cxnId="{4D08075F-080F-48F0-9219-DF6C73C45923}">
      <dgm:prSet/>
      <dgm:spPr/>
      <dgm:t>
        <a:bodyPr/>
        <a:lstStyle/>
        <a:p>
          <a:endParaRPr lang="en-US"/>
        </a:p>
      </dgm:t>
    </dgm:pt>
    <dgm:pt modelId="{CE548826-62FD-4ECD-8536-67F4BA56CC39}" type="sibTrans" cxnId="{4D08075F-080F-48F0-9219-DF6C73C45923}">
      <dgm:prSet/>
      <dgm:spPr/>
      <dgm:t>
        <a:bodyPr/>
        <a:lstStyle/>
        <a:p>
          <a:endParaRPr lang="en-US"/>
        </a:p>
      </dgm:t>
    </dgm:pt>
    <dgm:pt modelId="{7F5A2AB4-85C5-4F9C-B7C1-A8D3C0252784}">
      <dgm:prSet/>
      <dgm:spPr/>
      <dgm:t>
        <a:bodyPr/>
        <a:lstStyle/>
        <a:p>
          <a:pPr>
            <a:defRPr cap="all"/>
          </a:pPr>
          <a:r>
            <a:rPr lang="en-US" b="1" dirty="0"/>
            <a:t>HFS </a:t>
          </a:r>
          <a:r>
            <a:rPr lang="en-US" b="1" dirty="0" err="1"/>
            <a:t>är</a:t>
          </a:r>
          <a:r>
            <a:rPr lang="en-US" b="1" dirty="0"/>
            <a:t> </a:t>
          </a:r>
          <a:r>
            <a:rPr lang="en-US" b="1" dirty="0" err="1"/>
            <a:t>ett</a:t>
          </a:r>
          <a:r>
            <a:rPr lang="en-US" b="1" dirty="0"/>
            <a:t> </a:t>
          </a:r>
          <a:r>
            <a:rPr lang="en-US" b="1" dirty="0" err="1"/>
            <a:t>nätverk</a:t>
          </a:r>
          <a:r>
            <a:rPr lang="en-US" b="1" dirty="0"/>
            <a:t> </a:t>
          </a:r>
          <a:r>
            <a:rPr lang="en-US" b="1" dirty="0" err="1"/>
            <a:t>som</a:t>
          </a:r>
          <a:r>
            <a:rPr lang="en-US" b="1" dirty="0"/>
            <a:t> </a:t>
          </a:r>
          <a:r>
            <a:rPr lang="en-US" b="1" dirty="0" err="1"/>
            <a:t>sprider</a:t>
          </a:r>
          <a:r>
            <a:rPr lang="en-US" b="1" dirty="0"/>
            <a:t> </a:t>
          </a:r>
          <a:r>
            <a:rPr lang="en-US" b="1" dirty="0" err="1"/>
            <a:t>kunskap</a:t>
          </a:r>
          <a:r>
            <a:rPr lang="en-US" b="1" dirty="0"/>
            <a:t>, </a:t>
          </a:r>
          <a:r>
            <a:rPr lang="en-US" b="1" dirty="0" err="1"/>
            <a:t>inspirerar</a:t>
          </a:r>
          <a:r>
            <a:rPr lang="en-US" b="1" dirty="0"/>
            <a:t> </a:t>
          </a:r>
          <a:r>
            <a:rPr lang="en-US" b="1" dirty="0" err="1"/>
            <a:t>och</a:t>
          </a:r>
          <a:r>
            <a:rPr lang="en-US" b="1" dirty="0"/>
            <a:t> </a:t>
          </a:r>
          <a:r>
            <a:rPr lang="en-US" b="1"/>
            <a:t>påverkar</a:t>
          </a:r>
          <a:r>
            <a:rPr lang="en-US" b="1" dirty="0"/>
            <a:t> </a:t>
          </a:r>
          <a:r>
            <a:rPr lang="en-US" b="1" dirty="0" err="1"/>
            <a:t>inom</a:t>
          </a:r>
          <a:r>
            <a:rPr lang="en-US" b="1" dirty="0"/>
            <a:t> </a:t>
          </a:r>
          <a:r>
            <a:rPr lang="en-US" b="1" dirty="0" err="1"/>
            <a:t>perspektiven</a:t>
          </a:r>
          <a:r>
            <a:rPr lang="en-US" b="1" dirty="0"/>
            <a:t> </a:t>
          </a:r>
          <a:r>
            <a:rPr lang="en-US" b="1" dirty="0" err="1"/>
            <a:t>styrning</a:t>
          </a:r>
          <a:r>
            <a:rPr lang="en-US" b="1" dirty="0"/>
            <a:t> </a:t>
          </a:r>
          <a:r>
            <a:rPr lang="en-US" b="1" dirty="0" err="1"/>
            <a:t>och</a:t>
          </a:r>
          <a:r>
            <a:rPr lang="en-US" b="1" dirty="0"/>
            <a:t> </a:t>
          </a:r>
          <a:r>
            <a:rPr lang="en-US" b="1" dirty="0" err="1"/>
            <a:t>ledning</a:t>
          </a:r>
          <a:r>
            <a:rPr lang="en-US" b="1" dirty="0"/>
            <a:t>, </a:t>
          </a:r>
          <a:r>
            <a:rPr lang="en-US" b="1" dirty="0" err="1"/>
            <a:t>befolkning</a:t>
          </a:r>
          <a:r>
            <a:rPr lang="en-US" b="1" dirty="0"/>
            <a:t>, patient </a:t>
          </a:r>
          <a:r>
            <a:rPr lang="en-US" b="1" dirty="0" err="1"/>
            <a:t>och</a:t>
          </a:r>
          <a:r>
            <a:rPr lang="en-US" b="1" dirty="0"/>
            <a:t> </a:t>
          </a:r>
          <a:r>
            <a:rPr lang="en-US" b="1" dirty="0" err="1"/>
            <a:t>medarbetare</a:t>
          </a:r>
          <a:r>
            <a:rPr lang="en-US" b="1" dirty="0"/>
            <a:t>.</a:t>
          </a:r>
        </a:p>
      </dgm:t>
    </dgm:pt>
    <dgm:pt modelId="{0B784676-DF6C-4EDD-9B47-611EA9990FE4}" type="parTrans" cxnId="{5DA1E23C-55CB-445E-91E6-3D0190434C0F}">
      <dgm:prSet/>
      <dgm:spPr/>
      <dgm:t>
        <a:bodyPr/>
        <a:lstStyle/>
        <a:p>
          <a:endParaRPr lang="en-US"/>
        </a:p>
      </dgm:t>
    </dgm:pt>
    <dgm:pt modelId="{1C7A312A-B6BA-48B0-B24F-6540F9FFF819}" type="sibTrans" cxnId="{5DA1E23C-55CB-445E-91E6-3D0190434C0F}">
      <dgm:prSet/>
      <dgm:spPr/>
      <dgm:t>
        <a:bodyPr/>
        <a:lstStyle/>
        <a:p>
          <a:endParaRPr lang="en-US"/>
        </a:p>
      </dgm:t>
    </dgm:pt>
    <dgm:pt modelId="{8F65DCA4-1F71-40AF-8119-C9443098C844}" type="pres">
      <dgm:prSet presAssocID="{30ECE977-0E72-4E51-99D3-859D5DBF2FB9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09D4282C-8D05-4661-A66F-7E16710B1CB3}" type="pres">
      <dgm:prSet presAssocID="{3E3E3419-19F2-4656-9DED-0AFFD072ED8F}" presName="compNode" presStyleCnt="0"/>
      <dgm:spPr/>
    </dgm:pt>
    <dgm:pt modelId="{98FC24E6-4B1C-408C-B4D1-773A8D4F9EFD}" type="pres">
      <dgm:prSet presAssocID="{3E3E3419-19F2-4656-9DED-0AFFD072ED8F}" presName="iconBgRect" presStyleLbl="bgShp" presStyleIdx="0" presStyleCnt="3"/>
      <dgm:spPr>
        <a:solidFill>
          <a:srgbClr val="45752B"/>
        </a:solidFill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</dgm:pt>
    <dgm:pt modelId="{3729F15D-3C33-46D4-9DAF-2E6000094E9B}" type="pres">
      <dgm:prSet presAssocID="{3E3E3419-19F2-4656-9DED-0AFFD072ED8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slutningar med hel fyllning"/>
        </a:ext>
      </dgm:extLst>
    </dgm:pt>
    <dgm:pt modelId="{8323F7F9-2CC6-4F46-871F-B0619140671C}" type="pres">
      <dgm:prSet presAssocID="{3E3E3419-19F2-4656-9DED-0AFFD072ED8F}" presName="spaceRect" presStyleCnt="0"/>
      <dgm:spPr/>
    </dgm:pt>
    <dgm:pt modelId="{0B539976-D937-48F0-B062-00560EADAAA7}" type="pres">
      <dgm:prSet presAssocID="{3E3E3419-19F2-4656-9DED-0AFFD072ED8F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sv-SE"/>
        </a:p>
      </dgm:t>
    </dgm:pt>
    <dgm:pt modelId="{9EF89580-2ACE-43F3-B96E-DF95934A5587}" type="pres">
      <dgm:prSet presAssocID="{F04BD33B-C97D-4F1B-A8D0-C08758306CEF}" presName="sibTrans" presStyleCnt="0"/>
      <dgm:spPr/>
    </dgm:pt>
    <dgm:pt modelId="{FE4477FD-9041-4812-AB3F-25E874C96AEB}" type="pres">
      <dgm:prSet presAssocID="{365DA5F7-4777-434C-8FE5-DCB638514B7E}" presName="compNode" presStyleCnt="0"/>
      <dgm:spPr/>
    </dgm:pt>
    <dgm:pt modelId="{ECF623DF-635B-4FF6-AE78-03A3D8120914}" type="pres">
      <dgm:prSet presAssocID="{365DA5F7-4777-434C-8FE5-DCB638514B7E}" presName="iconBgRect" presStyleLbl="bgShp" presStyleIdx="1" presStyleCnt="3"/>
      <dgm:spPr>
        <a:solidFill>
          <a:srgbClr val="45752B"/>
        </a:solidFill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</dgm:pt>
    <dgm:pt modelId="{4660CBFF-5F5D-409E-A302-93F09FF21064}" type="pres">
      <dgm:prSet presAssocID="{365DA5F7-4777-434C-8FE5-DCB638514B7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tation med hel fyllning"/>
        </a:ext>
      </dgm:extLst>
    </dgm:pt>
    <dgm:pt modelId="{F5E9EF6E-2676-492F-9DE1-237078A78F31}" type="pres">
      <dgm:prSet presAssocID="{365DA5F7-4777-434C-8FE5-DCB638514B7E}" presName="spaceRect" presStyleCnt="0"/>
      <dgm:spPr/>
    </dgm:pt>
    <dgm:pt modelId="{729AFC69-2A46-46AD-807A-DC6810604723}" type="pres">
      <dgm:prSet presAssocID="{365DA5F7-4777-434C-8FE5-DCB638514B7E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sv-SE"/>
        </a:p>
      </dgm:t>
    </dgm:pt>
    <dgm:pt modelId="{B4E1A011-C5EA-4738-A032-7A799B8AFBA4}" type="pres">
      <dgm:prSet presAssocID="{CE548826-62FD-4ECD-8536-67F4BA56CC39}" presName="sibTrans" presStyleCnt="0"/>
      <dgm:spPr/>
    </dgm:pt>
    <dgm:pt modelId="{4BD5CFA5-DF07-46A2-A6E1-70D4570B4680}" type="pres">
      <dgm:prSet presAssocID="{7F5A2AB4-85C5-4F9C-B7C1-A8D3C0252784}" presName="compNode" presStyleCnt="0"/>
      <dgm:spPr/>
    </dgm:pt>
    <dgm:pt modelId="{001CB101-75F0-40C3-9EE4-EAA3690FEEB4}" type="pres">
      <dgm:prSet presAssocID="{7F5A2AB4-85C5-4F9C-B7C1-A8D3C0252784}" presName="iconBgRect" presStyleLbl="bgShp" presStyleIdx="2" presStyleCnt="3"/>
      <dgm:spPr>
        <a:solidFill>
          <a:srgbClr val="45752B"/>
        </a:solidFill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</dgm:pt>
    <dgm:pt modelId="{FB7FFAB4-4EFB-4E50-8A9D-43300C18E686}" type="pres">
      <dgm:prSet presAssocID="{7F5A2AB4-85C5-4F9C-B7C1-A8D3C025278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</dgm:spPr>
      <dgm:extLst>
        <a:ext uri="{E40237B7-FDA0-4F09-8148-C483321AD2D9}">
          <dgm14:cNvPr xmlns:dgm14="http://schemas.microsoft.com/office/drawing/2010/diagram" id="0" name="" descr="Öga med hel fyllning"/>
        </a:ext>
      </dgm:extLst>
    </dgm:pt>
    <dgm:pt modelId="{ABB154BE-D347-4095-9DC4-CAB79A504765}" type="pres">
      <dgm:prSet presAssocID="{7F5A2AB4-85C5-4F9C-B7C1-A8D3C0252784}" presName="spaceRect" presStyleCnt="0"/>
      <dgm:spPr/>
    </dgm:pt>
    <dgm:pt modelId="{3B1A2C3B-D643-4D08-9176-28909B678BBA}" type="pres">
      <dgm:prSet presAssocID="{7F5A2AB4-85C5-4F9C-B7C1-A8D3C0252784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15DE51EB-F60B-47DD-98BA-63175A9D266D}" type="presOf" srcId="{3E3E3419-19F2-4656-9DED-0AFFD072ED8F}" destId="{0B539976-D937-48F0-B062-00560EADAAA7}" srcOrd="0" destOrd="0" presId="urn:microsoft.com/office/officeart/2018/5/layout/IconCircleLabelList"/>
    <dgm:cxn modelId="{5DA1E23C-55CB-445E-91E6-3D0190434C0F}" srcId="{30ECE977-0E72-4E51-99D3-859D5DBF2FB9}" destId="{7F5A2AB4-85C5-4F9C-B7C1-A8D3C0252784}" srcOrd="2" destOrd="0" parTransId="{0B784676-DF6C-4EDD-9B47-611EA9990FE4}" sibTransId="{1C7A312A-B6BA-48B0-B24F-6540F9FFF819}"/>
    <dgm:cxn modelId="{4D08075F-080F-48F0-9219-DF6C73C45923}" srcId="{30ECE977-0E72-4E51-99D3-859D5DBF2FB9}" destId="{365DA5F7-4777-434C-8FE5-DCB638514B7E}" srcOrd="1" destOrd="0" parTransId="{8AC48A51-53B9-4F6F-B035-D478BAF2306C}" sibTransId="{CE548826-62FD-4ECD-8536-67F4BA56CC39}"/>
    <dgm:cxn modelId="{741CC9FC-0E2F-42BB-8126-0CDD2835E937}" type="presOf" srcId="{365DA5F7-4777-434C-8FE5-DCB638514B7E}" destId="{729AFC69-2A46-46AD-807A-DC6810604723}" srcOrd="0" destOrd="0" presId="urn:microsoft.com/office/officeart/2018/5/layout/IconCircleLabelList"/>
    <dgm:cxn modelId="{8B5F9154-8717-42F7-835A-5B4AC95D450D}" type="presOf" srcId="{7F5A2AB4-85C5-4F9C-B7C1-A8D3C0252784}" destId="{3B1A2C3B-D643-4D08-9176-28909B678BBA}" srcOrd="0" destOrd="0" presId="urn:microsoft.com/office/officeart/2018/5/layout/IconCircleLabelList"/>
    <dgm:cxn modelId="{A1A187CF-F2E5-48CF-82ED-FC14B79DC8B5}" type="presOf" srcId="{30ECE977-0E72-4E51-99D3-859D5DBF2FB9}" destId="{8F65DCA4-1F71-40AF-8119-C9443098C844}" srcOrd="0" destOrd="0" presId="urn:microsoft.com/office/officeart/2018/5/layout/IconCircleLabelList"/>
    <dgm:cxn modelId="{FF9C8B49-D969-44B4-9CE5-3688C9A462C2}" srcId="{30ECE977-0E72-4E51-99D3-859D5DBF2FB9}" destId="{3E3E3419-19F2-4656-9DED-0AFFD072ED8F}" srcOrd="0" destOrd="0" parTransId="{30A92002-E57A-4E91-9019-87ED432002DB}" sibTransId="{F04BD33B-C97D-4F1B-A8D0-C08758306CEF}"/>
    <dgm:cxn modelId="{E9EB747D-0770-4FA0-9009-911B5EE5D1BF}" type="presParOf" srcId="{8F65DCA4-1F71-40AF-8119-C9443098C844}" destId="{09D4282C-8D05-4661-A66F-7E16710B1CB3}" srcOrd="0" destOrd="0" presId="urn:microsoft.com/office/officeart/2018/5/layout/IconCircleLabelList"/>
    <dgm:cxn modelId="{34BDFDA0-F298-41F8-816B-1F69ABE8C7ED}" type="presParOf" srcId="{09D4282C-8D05-4661-A66F-7E16710B1CB3}" destId="{98FC24E6-4B1C-408C-B4D1-773A8D4F9EFD}" srcOrd="0" destOrd="0" presId="urn:microsoft.com/office/officeart/2018/5/layout/IconCircleLabelList"/>
    <dgm:cxn modelId="{495679BC-BA5E-423D-A5FA-7DB1FECF0A0E}" type="presParOf" srcId="{09D4282C-8D05-4661-A66F-7E16710B1CB3}" destId="{3729F15D-3C33-46D4-9DAF-2E6000094E9B}" srcOrd="1" destOrd="0" presId="urn:microsoft.com/office/officeart/2018/5/layout/IconCircleLabelList"/>
    <dgm:cxn modelId="{14A5F5DF-D019-40F0-9139-FBF06B61FB3D}" type="presParOf" srcId="{09D4282C-8D05-4661-A66F-7E16710B1CB3}" destId="{8323F7F9-2CC6-4F46-871F-B0619140671C}" srcOrd="2" destOrd="0" presId="urn:microsoft.com/office/officeart/2018/5/layout/IconCircleLabelList"/>
    <dgm:cxn modelId="{6F6B7BC0-66C5-44C5-A1B4-98D931EE9B6B}" type="presParOf" srcId="{09D4282C-8D05-4661-A66F-7E16710B1CB3}" destId="{0B539976-D937-48F0-B062-00560EADAAA7}" srcOrd="3" destOrd="0" presId="urn:microsoft.com/office/officeart/2018/5/layout/IconCircleLabelList"/>
    <dgm:cxn modelId="{33849C9C-D472-4DA2-83FE-45605C09B1DF}" type="presParOf" srcId="{8F65DCA4-1F71-40AF-8119-C9443098C844}" destId="{9EF89580-2ACE-43F3-B96E-DF95934A5587}" srcOrd="1" destOrd="0" presId="urn:microsoft.com/office/officeart/2018/5/layout/IconCircleLabelList"/>
    <dgm:cxn modelId="{66EEB983-21F8-4CA2-BA1B-02CF44515370}" type="presParOf" srcId="{8F65DCA4-1F71-40AF-8119-C9443098C844}" destId="{FE4477FD-9041-4812-AB3F-25E874C96AEB}" srcOrd="2" destOrd="0" presId="urn:microsoft.com/office/officeart/2018/5/layout/IconCircleLabelList"/>
    <dgm:cxn modelId="{729657E2-7B4F-4C74-8EB4-B02A0EDEB05D}" type="presParOf" srcId="{FE4477FD-9041-4812-AB3F-25E874C96AEB}" destId="{ECF623DF-635B-4FF6-AE78-03A3D8120914}" srcOrd="0" destOrd="0" presId="urn:microsoft.com/office/officeart/2018/5/layout/IconCircleLabelList"/>
    <dgm:cxn modelId="{2B09CFBE-E57D-4B86-84F9-1917859F04BC}" type="presParOf" srcId="{FE4477FD-9041-4812-AB3F-25E874C96AEB}" destId="{4660CBFF-5F5D-409E-A302-93F09FF21064}" srcOrd="1" destOrd="0" presId="urn:microsoft.com/office/officeart/2018/5/layout/IconCircleLabelList"/>
    <dgm:cxn modelId="{6D238B9C-374E-41DE-ADAA-72C859D53FCC}" type="presParOf" srcId="{FE4477FD-9041-4812-AB3F-25E874C96AEB}" destId="{F5E9EF6E-2676-492F-9DE1-237078A78F31}" srcOrd="2" destOrd="0" presId="urn:microsoft.com/office/officeart/2018/5/layout/IconCircleLabelList"/>
    <dgm:cxn modelId="{AA0B859E-C5E5-4959-9AC2-FDF91FF9F934}" type="presParOf" srcId="{FE4477FD-9041-4812-AB3F-25E874C96AEB}" destId="{729AFC69-2A46-46AD-807A-DC6810604723}" srcOrd="3" destOrd="0" presId="urn:microsoft.com/office/officeart/2018/5/layout/IconCircleLabelList"/>
    <dgm:cxn modelId="{23CBA301-FB87-4310-9BA7-4CA97D263780}" type="presParOf" srcId="{8F65DCA4-1F71-40AF-8119-C9443098C844}" destId="{B4E1A011-C5EA-4738-A032-7A799B8AFBA4}" srcOrd="3" destOrd="0" presId="urn:microsoft.com/office/officeart/2018/5/layout/IconCircleLabelList"/>
    <dgm:cxn modelId="{D2A34610-1F44-4408-9257-275E38FF82BF}" type="presParOf" srcId="{8F65DCA4-1F71-40AF-8119-C9443098C844}" destId="{4BD5CFA5-DF07-46A2-A6E1-70D4570B4680}" srcOrd="4" destOrd="0" presId="urn:microsoft.com/office/officeart/2018/5/layout/IconCircleLabelList"/>
    <dgm:cxn modelId="{B92ABD7D-97D2-4E4E-9D82-706B1B8FE9A7}" type="presParOf" srcId="{4BD5CFA5-DF07-46A2-A6E1-70D4570B4680}" destId="{001CB101-75F0-40C3-9EE4-EAA3690FEEB4}" srcOrd="0" destOrd="0" presId="urn:microsoft.com/office/officeart/2018/5/layout/IconCircleLabelList"/>
    <dgm:cxn modelId="{66F139F2-83E5-49A8-B31A-7123B7CAF160}" type="presParOf" srcId="{4BD5CFA5-DF07-46A2-A6E1-70D4570B4680}" destId="{FB7FFAB4-4EFB-4E50-8A9D-43300C18E686}" srcOrd="1" destOrd="0" presId="urn:microsoft.com/office/officeart/2018/5/layout/IconCircleLabelList"/>
    <dgm:cxn modelId="{F94A6827-F0AC-465C-9008-B6DA66174CDE}" type="presParOf" srcId="{4BD5CFA5-DF07-46A2-A6E1-70D4570B4680}" destId="{ABB154BE-D347-4095-9DC4-CAB79A504765}" srcOrd="2" destOrd="0" presId="urn:microsoft.com/office/officeart/2018/5/layout/IconCircleLabelList"/>
    <dgm:cxn modelId="{6B067809-1116-4265-A301-EFB75AE82B83}" type="presParOf" srcId="{4BD5CFA5-DF07-46A2-A6E1-70D4570B4680}" destId="{3B1A2C3B-D643-4D08-9176-28909B678BB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3552D-7F01-5540-8B35-931AFC94CB14}">
      <dsp:nvSpPr>
        <dsp:cNvPr id="0" name=""/>
        <dsp:cNvSpPr/>
      </dsp:nvSpPr>
      <dsp:spPr>
        <a:xfrm>
          <a:off x="3953" y="648753"/>
          <a:ext cx="2377306" cy="5833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/>
            <a:t>Styr- och ledningsperspektivet</a:t>
          </a:r>
          <a:endParaRPr lang="en-US" sz="1600" kern="1200"/>
        </a:p>
      </dsp:txBody>
      <dsp:txXfrm>
        <a:off x="3953" y="648753"/>
        <a:ext cx="2377306" cy="583330"/>
      </dsp:txXfrm>
    </dsp:sp>
    <dsp:sp modelId="{EF26C121-0A35-5E45-8BDD-942D2954AC25}">
      <dsp:nvSpPr>
        <dsp:cNvPr id="0" name=""/>
        <dsp:cNvSpPr/>
      </dsp:nvSpPr>
      <dsp:spPr>
        <a:xfrm>
          <a:off x="3953" y="1232084"/>
          <a:ext cx="2377306" cy="24705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600" kern="1200" dirty="0"/>
            <a:t>Nätverket har </a:t>
          </a:r>
          <a:r>
            <a:rPr lang="en-US" sz="1600" kern="1200" dirty="0" err="1"/>
            <a:t>en</a:t>
          </a:r>
          <a:r>
            <a:rPr lang="en-US" sz="1600" kern="1200" dirty="0"/>
            <a:t> </a:t>
          </a:r>
          <a:r>
            <a:rPr lang="en-US" sz="1600" kern="1200" dirty="0" err="1"/>
            <a:t>helhetssyn</a:t>
          </a:r>
          <a:r>
            <a:rPr lang="en-US" sz="1600" kern="1200" dirty="0"/>
            <a:t> </a:t>
          </a:r>
          <a:r>
            <a:rPr lang="en-US" sz="1600" kern="1200" dirty="0" err="1"/>
            <a:t>på</a:t>
          </a:r>
          <a:r>
            <a:rPr lang="en-US" sz="1600" kern="1200" dirty="0"/>
            <a:t> </a:t>
          </a:r>
          <a:r>
            <a:rPr lang="en-US" sz="1600" kern="1200" dirty="0" err="1"/>
            <a:t>hälso</a:t>
          </a:r>
          <a:r>
            <a:rPr lang="en-US" sz="1600" kern="1200" dirty="0"/>
            <a:t>- </a:t>
          </a:r>
          <a:r>
            <a:rPr lang="en-US" sz="1600" kern="1200" dirty="0" err="1"/>
            <a:t>och</a:t>
          </a:r>
          <a:r>
            <a:rPr lang="en-US" sz="1600" kern="1200" dirty="0"/>
            <a:t> </a:t>
          </a:r>
          <a:r>
            <a:rPr lang="en-US" sz="1600" kern="1200" dirty="0" err="1"/>
            <a:t>sjukvårdens</a:t>
          </a:r>
          <a:r>
            <a:rPr lang="en-US" sz="1600" kern="1200" dirty="0"/>
            <a:t> </a:t>
          </a:r>
          <a:r>
            <a:rPr lang="en-US" sz="1600" kern="1200" dirty="0" err="1"/>
            <a:t>uppdrag</a:t>
          </a:r>
          <a:r>
            <a:rPr lang="en-US" sz="1600" kern="1200" dirty="0"/>
            <a:t> </a:t>
          </a:r>
          <a:r>
            <a:rPr lang="en-US" sz="1600" kern="1200" dirty="0" err="1"/>
            <a:t>och</a:t>
          </a:r>
          <a:r>
            <a:rPr lang="en-US" sz="1600" kern="1200" dirty="0"/>
            <a:t> </a:t>
          </a:r>
          <a:r>
            <a:rPr lang="en-US" sz="1600" kern="1200" dirty="0" err="1"/>
            <a:t>resultat</a:t>
          </a:r>
          <a:r>
            <a:rPr lang="en-US" sz="1600" kern="1200" dirty="0"/>
            <a:t> </a:t>
          </a:r>
          <a:r>
            <a:rPr lang="en-US" sz="1600" kern="1200" dirty="0" err="1"/>
            <a:t>och</a:t>
          </a:r>
          <a:r>
            <a:rPr lang="en-US" sz="1600" kern="1200" dirty="0"/>
            <a:t> </a:t>
          </a:r>
          <a:r>
            <a:rPr lang="en-US" sz="1600" kern="1200" dirty="0" err="1"/>
            <a:t>utvecklar</a:t>
          </a:r>
          <a:r>
            <a:rPr lang="en-US" sz="1600" kern="1200" dirty="0"/>
            <a:t> </a:t>
          </a:r>
          <a:r>
            <a:rPr lang="en-US" sz="1600" kern="1200" dirty="0" err="1"/>
            <a:t>värdeskapande</a:t>
          </a:r>
          <a:r>
            <a:rPr lang="en-US" sz="1600" kern="1200" dirty="0"/>
            <a:t> </a:t>
          </a:r>
          <a:r>
            <a:rPr lang="en-US" sz="1600" kern="1200" dirty="0" err="1"/>
            <a:t>hälso</a:t>
          </a:r>
          <a:r>
            <a:rPr lang="en-US" sz="1600" kern="1200" dirty="0"/>
            <a:t>- </a:t>
          </a:r>
          <a:r>
            <a:rPr lang="en-US" sz="1600" kern="1200" dirty="0" err="1"/>
            <a:t>och</a:t>
          </a:r>
          <a:r>
            <a:rPr lang="en-US" sz="1600" kern="1200" dirty="0"/>
            <a:t> </a:t>
          </a:r>
          <a:r>
            <a:rPr lang="en-US" sz="1600" kern="1200" dirty="0" err="1"/>
            <a:t>sjukvård</a:t>
          </a:r>
          <a:r>
            <a:rPr lang="en-US" sz="1600" kern="1200" dirty="0"/>
            <a:t> </a:t>
          </a:r>
          <a:r>
            <a:rPr lang="en-US" sz="1600" kern="1200" dirty="0" err="1"/>
            <a:t>där</a:t>
          </a:r>
          <a:r>
            <a:rPr lang="en-US" sz="1600" kern="1200" dirty="0"/>
            <a:t> </a:t>
          </a:r>
          <a:r>
            <a:rPr lang="en-US" sz="1600" kern="1200" dirty="0" err="1"/>
            <a:t>resurserna</a:t>
          </a:r>
          <a:r>
            <a:rPr lang="en-US" sz="1600" kern="1200" dirty="0"/>
            <a:t> </a:t>
          </a:r>
          <a:r>
            <a:rPr lang="en-US" sz="1600" kern="1200" dirty="0" err="1"/>
            <a:t>också</a:t>
          </a:r>
          <a:r>
            <a:rPr lang="en-US" sz="1600" kern="1200" dirty="0"/>
            <a:t> </a:t>
          </a:r>
          <a:r>
            <a:rPr lang="en-US" sz="1600" kern="1200" dirty="0" err="1"/>
            <a:t>används</a:t>
          </a:r>
          <a:r>
            <a:rPr lang="en-US" sz="1600" kern="1200" dirty="0"/>
            <a:t> </a:t>
          </a:r>
          <a:r>
            <a:rPr lang="en-US" sz="1600" kern="1200" dirty="0" err="1"/>
            <a:t>effektivt</a:t>
          </a:r>
          <a:r>
            <a:rPr lang="en-US" sz="1600" kern="1200" dirty="0"/>
            <a:t>. </a:t>
          </a:r>
        </a:p>
      </dsp:txBody>
      <dsp:txXfrm>
        <a:off x="3953" y="1232084"/>
        <a:ext cx="2377306" cy="2470500"/>
      </dsp:txXfrm>
    </dsp:sp>
    <dsp:sp modelId="{973E1ACF-15A1-1642-915E-8F5A618318B4}">
      <dsp:nvSpPr>
        <dsp:cNvPr id="0" name=""/>
        <dsp:cNvSpPr/>
      </dsp:nvSpPr>
      <dsp:spPr>
        <a:xfrm>
          <a:off x="2714082" y="648753"/>
          <a:ext cx="2377306" cy="5833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/>
            <a:t>Patientperspektivet</a:t>
          </a:r>
          <a:endParaRPr lang="en-US" sz="1600" kern="1200"/>
        </a:p>
      </dsp:txBody>
      <dsp:txXfrm>
        <a:off x="2714082" y="648753"/>
        <a:ext cx="2377306" cy="583330"/>
      </dsp:txXfrm>
    </dsp:sp>
    <dsp:sp modelId="{B68CC8A5-4C66-684A-8425-85D9955E7B74}">
      <dsp:nvSpPr>
        <dsp:cNvPr id="0" name=""/>
        <dsp:cNvSpPr/>
      </dsp:nvSpPr>
      <dsp:spPr>
        <a:xfrm>
          <a:off x="2714082" y="1232084"/>
          <a:ext cx="2377306" cy="24705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Nätverket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arbetar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för 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att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optimera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hälso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-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och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sjukvårdens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insatser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genom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att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integrera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hälsofrämjande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och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förebyggande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insatser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i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hela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vårdkedjan</a:t>
          </a:r>
          <a:endParaRPr lang="en-US" sz="1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2714082" y="1232084"/>
        <a:ext cx="2377306" cy="2470500"/>
      </dsp:txXfrm>
    </dsp:sp>
    <dsp:sp modelId="{2B6952AF-B0DF-6043-A99C-F5F05449DCAC}">
      <dsp:nvSpPr>
        <dsp:cNvPr id="0" name=""/>
        <dsp:cNvSpPr/>
      </dsp:nvSpPr>
      <dsp:spPr>
        <a:xfrm>
          <a:off x="5424211" y="648753"/>
          <a:ext cx="2377306" cy="5833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/>
            <a:t>Befolkningsperspektivet</a:t>
          </a:r>
          <a:endParaRPr lang="en-US" sz="1600" kern="1200"/>
        </a:p>
      </dsp:txBody>
      <dsp:txXfrm>
        <a:off x="5424211" y="648753"/>
        <a:ext cx="2377306" cy="583330"/>
      </dsp:txXfrm>
    </dsp:sp>
    <dsp:sp modelId="{6031E0E8-4C50-F541-8784-AE87E80773D0}">
      <dsp:nvSpPr>
        <dsp:cNvPr id="0" name=""/>
        <dsp:cNvSpPr/>
      </dsp:nvSpPr>
      <dsp:spPr>
        <a:xfrm>
          <a:off x="5424211" y="1232084"/>
          <a:ext cx="2377306" cy="24705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Nätverket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arbetar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för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att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förstärka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hälso-och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sjukvårdens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insatser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och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bidrag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till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en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god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och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jämlik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hälsa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genom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hälsofrämjande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och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förebyggande</a:t>
          </a:r>
          <a:r>
            <a:rPr lang="en-US" sz="16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insatser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på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befolkningsnivå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. </a:t>
          </a:r>
          <a:b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</a:br>
          <a:endParaRPr lang="en-US" sz="1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5424211" y="1232084"/>
        <a:ext cx="2377306" cy="2470500"/>
      </dsp:txXfrm>
    </dsp:sp>
    <dsp:sp modelId="{266C1A0D-D34F-A547-AD94-F97EFF2E19A6}">
      <dsp:nvSpPr>
        <dsp:cNvPr id="0" name=""/>
        <dsp:cNvSpPr/>
      </dsp:nvSpPr>
      <dsp:spPr>
        <a:xfrm>
          <a:off x="8134340" y="648753"/>
          <a:ext cx="2377306" cy="5833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/>
            <a:t>Medarbetarperspektivet</a:t>
          </a:r>
          <a:endParaRPr lang="en-US" sz="1600" kern="1200"/>
        </a:p>
      </dsp:txBody>
      <dsp:txXfrm>
        <a:off x="8134340" y="648753"/>
        <a:ext cx="2377306" cy="583330"/>
      </dsp:txXfrm>
    </dsp:sp>
    <dsp:sp modelId="{3FCC337E-32BB-AC42-8D8F-BCCCF71D2868}">
      <dsp:nvSpPr>
        <dsp:cNvPr id="0" name=""/>
        <dsp:cNvSpPr/>
      </dsp:nvSpPr>
      <dsp:spPr>
        <a:xfrm>
          <a:off x="8134340" y="1232084"/>
          <a:ext cx="2377306" cy="24705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Nätverket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verkar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för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att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hälso-och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sjukvården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ska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vara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en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förebild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för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en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god </a:t>
          </a:r>
          <a:r>
            <a:rPr lang="en-US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arbetsmiljö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. </a:t>
          </a:r>
        </a:p>
      </dsp:txBody>
      <dsp:txXfrm>
        <a:off x="8134340" y="1232084"/>
        <a:ext cx="2377306" cy="2470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9E15B4-AF09-44BC-9A6C-89957275FF7E}">
      <dsp:nvSpPr>
        <dsp:cNvPr id="0" name=""/>
        <dsp:cNvSpPr/>
      </dsp:nvSpPr>
      <dsp:spPr>
        <a:xfrm>
          <a:off x="0" y="707092"/>
          <a:ext cx="10515600" cy="1305401"/>
        </a:xfrm>
        <a:prstGeom prst="roundRect">
          <a:avLst>
            <a:gd name="adj" fmla="val 10000"/>
          </a:avLst>
        </a:prstGeom>
        <a:solidFill>
          <a:srgbClr val="45752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B1EDC6-90A8-4231-8E5C-B2172760C9EE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5CE753-9BDB-45A0-A00D-92DCF67D8E94}">
      <dsp:nvSpPr>
        <dsp:cNvPr id="0" name=""/>
        <dsp:cNvSpPr/>
      </dsp:nvSpPr>
      <dsp:spPr>
        <a:xfrm>
          <a:off x="1507738" y="707092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chemeClr val="bg1"/>
              </a:solidFill>
            </a:rPr>
            <a:t>Kompetens</a:t>
          </a:r>
          <a:r>
            <a:rPr lang="en-US" sz="2800" kern="1200" dirty="0">
              <a:solidFill>
                <a:schemeClr val="bg1"/>
              </a:solidFill>
            </a:rPr>
            <a:t>, </a:t>
          </a:r>
          <a:r>
            <a:rPr lang="en-US" sz="2800" kern="1200" dirty="0" err="1">
              <a:solidFill>
                <a:schemeClr val="bg1"/>
              </a:solidFill>
            </a:rPr>
            <a:t>engagemang</a:t>
          </a:r>
          <a:r>
            <a:rPr lang="en-US" sz="2800" kern="1200" dirty="0">
              <a:solidFill>
                <a:schemeClr val="bg1"/>
              </a:solidFill>
            </a:rPr>
            <a:t> </a:t>
          </a:r>
          <a:r>
            <a:rPr lang="en-US" sz="2800" kern="1200" dirty="0" err="1">
              <a:solidFill>
                <a:schemeClr val="bg1"/>
              </a:solidFill>
            </a:rPr>
            <a:t>och</a:t>
          </a:r>
          <a:r>
            <a:rPr lang="en-US" sz="2800" kern="1200" dirty="0">
              <a:solidFill>
                <a:schemeClr val="bg1"/>
              </a:solidFill>
            </a:rPr>
            <a:t> </a:t>
          </a:r>
          <a:r>
            <a:rPr lang="en-US" sz="2800" kern="1200" dirty="0" err="1">
              <a:solidFill>
                <a:schemeClr val="bg1"/>
              </a:solidFill>
            </a:rPr>
            <a:t>generositet</a:t>
          </a:r>
          <a:r>
            <a:rPr lang="en-US" sz="2800" kern="1200" dirty="0">
              <a:solidFill>
                <a:schemeClr val="bg1"/>
              </a:solidFill>
            </a:rPr>
            <a:t>.</a:t>
          </a:r>
        </a:p>
      </dsp:txBody>
      <dsp:txXfrm>
        <a:off x="1507738" y="707092"/>
        <a:ext cx="9007861" cy="1305401"/>
      </dsp:txXfrm>
    </dsp:sp>
    <dsp:sp modelId="{504447C2-B8CE-4D19-A0A8-88D884BBD218}">
      <dsp:nvSpPr>
        <dsp:cNvPr id="0" name=""/>
        <dsp:cNvSpPr/>
      </dsp:nvSpPr>
      <dsp:spPr>
        <a:xfrm>
          <a:off x="0" y="2338844"/>
          <a:ext cx="10515600" cy="1305401"/>
        </a:xfrm>
        <a:prstGeom prst="roundRect">
          <a:avLst>
            <a:gd name="adj" fmla="val 10000"/>
          </a:avLst>
        </a:prstGeom>
        <a:solidFill>
          <a:srgbClr val="45752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0D3666-2BD2-4F61-9D77-D9666BDFFD02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306A77-8F6A-46C3-8833-BB0BFEFB0C43}">
      <dsp:nvSpPr>
        <dsp:cNvPr id="0" name=""/>
        <dsp:cNvSpPr/>
      </dsp:nvSpPr>
      <dsp:spPr>
        <a:xfrm>
          <a:off x="1507738" y="2338844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solidFill>
                <a:schemeClr val="bg1"/>
              </a:solidFill>
            </a:rPr>
            <a:t>Ett</a:t>
          </a:r>
          <a:r>
            <a:rPr lang="en-US" sz="2400" kern="1200" dirty="0">
              <a:solidFill>
                <a:schemeClr val="bg1"/>
              </a:solidFill>
            </a:rPr>
            <a:t> </a:t>
          </a:r>
          <a:r>
            <a:rPr lang="en-US" sz="2400" kern="1200" dirty="0" err="1">
              <a:solidFill>
                <a:schemeClr val="bg1"/>
              </a:solidFill>
            </a:rPr>
            <a:t>nätverk</a:t>
          </a:r>
          <a:r>
            <a:rPr lang="en-US" sz="2400" kern="1200" dirty="0">
              <a:solidFill>
                <a:schemeClr val="bg1"/>
              </a:solidFill>
            </a:rPr>
            <a:t> </a:t>
          </a:r>
          <a:r>
            <a:rPr lang="en-US" sz="2400" kern="1200" dirty="0" err="1">
              <a:solidFill>
                <a:schemeClr val="bg1"/>
              </a:solidFill>
            </a:rPr>
            <a:t>som</a:t>
          </a:r>
          <a:r>
            <a:rPr lang="en-US" sz="2400" kern="1200" dirty="0">
              <a:solidFill>
                <a:schemeClr val="bg1"/>
              </a:solidFill>
            </a:rPr>
            <a:t> </a:t>
          </a:r>
          <a:r>
            <a:rPr lang="en-US" sz="2400" kern="1200" dirty="0" err="1">
              <a:solidFill>
                <a:schemeClr val="bg1"/>
              </a:solidFill>
            </a:rPr>
            <a:t>bygger</a:t>
          </a:r>
          <a:r>
            <a:rPr lang="en-US" sz="2400" kern="1200" dirty="0">
              <a:solidFill>
                <a:schemeClr val="bg1"/>
              </a:solidFill>
            </a:rPr>
            <a:t> </a:t>
          </a:r>
          <a:r>
            <a:rPr lang="en-US" sz="2400" kern="1200" dirty="0" err="1">
              <a:solidFill>
                <a:schemeClr val="bg1"/>
              </a:solidFill>
            </a:rPr>
            <a:t>sina</a:t>
          </a:r>
          <a:r>
            <a:rPr lang="en-US" sz="2400" kern="1200" dirty="0">
              <a:solidFill>
                <a:schemeClr val="bg1"/>
              </a:solidFill>
            </a:rPr>
            <a:t> </a:t>
          </a:r>
          <a:r>
            <a:rPr lang="en-US" sz="2400" kern="1200" dirty="0" err="1">
              <a:solidFill>
                <a:schemeClr val="bg1"/>
              </a:solidFill>
            </a:rPr>
            <a:t>ställningstaganden</a:t>
          </a:r>
          <a:r>
            <a:rPr lang="en-US" sz="2400" kern="1200" dirty="0">
              <a:solidFill>
                <a:schemeClr val="bg1"/>
              </a:solidFill>
            </a:rPr>
            <a:t> </a:t>
          </a:r>
          <a:r>
            <a:rPr lang="en-US" sz="2400" kern="1200" dirty="0" err="1">
              <a:solidFill>
                <a:schemeClr val="bg1"/>
              </a:solidFill>
            </a:rPr>
            <a:t>på</a:t>
          </a:r>
          <a:r>
            <a:rPr lang="en-US" sz="2400" kern="1200" dirty="0">
              <a:solidFill>
                <a:schemeClr val="bg1"/>
              </a:solidFill>
            </a:rPr>
            <a:t> </a:t>
          </a:r>
          <a:r>
            <a:rPr lang="en-US" sz="2400" kern="1200" dirty="0" err="1">
              <a:solidFill>
                <a:schemeClr val="bg1"/>
              </a:solidFill>
            </a:rPr>
            <a:t>vetenskap</a:t>
          </a:r>
          <a:r>
            <a:rPr lang="en-US" sz="2400" kern="1200" dirty="0">
              <a:solidFill>
                <a:schemeClr val="bg1"/>
              </a:solidFill>
            </a:rPr>
            <a:t> </a:t>
          </a:r>
          <a:r>
            <a:rPr lang="en-US" sz="2400" kern="1200" dirty="0" err="1">
              <a:solidFill>
                <a:schemeClr val="bg1"/>
              </a:solidFill>
            </a:rPr>
            <a:t>och</a:t>
          </a:r>
          <a:r>
            <a:rPr lang="en-US" sz="2400" kern="1200" dirty="0">
              <a:solidFill>
                <a:schemeClr val="bg1"/>
              </a:solidFill>
            </a:rPr>
            <a:t> </a:t>
          </a:r>
          <a:r>
            <a:rPr lang="en-US" sz="2400" kern="1200" dirty="0" err="1">
              <a:solidFill>
                <a:schemeClr val="bg1"/>
              </a:solidFill>
            </a:rPr>
            <a:t>beprövad</a:t>
          </a:r>
          <a:r>
            <a:rPr lang="en-US" sz="2400" kern="1200" dirty="0">
              <a:solidFill>
                <a:schemeClr val="bg1"/>
              </a:solidFill>
            </a:rPr>
            <a:t> </a:t>
          </a:r>
          <a:r>
            <a:rPr lang="en-US" sz="2400" kern="1200" dirty="0" err="1">
              <a:solidFill>
                <a:schemeClr val="bg1"/>
              </a:solidFill>
            </a:rPr>
            <a:t>erfarenhet</a:t>
          </a:r>
          <a:r>
            <a:rPr lang="en-US" sz="2400" kern="1200" dirty="0">
              <a:solidFill>
                <a:schemeClr val="bg1"/>
              </a:solidFill>
            </a:rPr>
            <a:t> </a:t>
          </a:r>
          <a:r>
            <a:rPr lang="en-US" sz="2400" kern="1200" dirty="0" err="1">
              <a:solidFill>
                <a:schemeClr val="bg1"/>
              </a:solidFill>
            </a:rPr>
            <a:t>och</a:t>
          </a:r>
          <a:r>
            <a:rPr lang="en-US" sz="2400" kern="1200" dirty="0">
              <a:solidFill>
                <a:schemeClr val="bg1"/>
              </a:solidFill>
            </a:rPr>
            <a:t> </a:t>
          </a:r>
          <a:r>
            <a:rPr lang="en-US" sz="2400" kern="1200" dirty="0" err="1">
              <a:solidFill>
                <a:schemeClr val="bg1"/>
              </a:solidFill>
            </a:rPr>
            <a:t>delar</a:t>
          </a:r>
          <a:r>
            <a:rPr lang="en-US" sz="2400" kern="1200" dirty="0">
              <a:solidFill>
                <a:schemeClr val="bg1"/>
              </a:solidFill>
            </a:rPr>
            <a:t> sin </a:t>
          </a:r>
          <a:r>
            <a:rPr lang="en-US" sz="2400" kern="1200" dirty="0" err="1">
              <a:solidFill>
                <a:schemeClr val="bg1"/>
              </a:solidFill>
            </a:rPr>
            <a:t>kunskap</a:t>
          </a:r>
          <a:r>
            <a:rPr lang="en-US" sz="2400" kern="1200" dirty="0">
              <a:solidFill>
                <a:schemeClr val="bg1"/>
              </a:solidFill>
            </a:rPr>
            <a:t> </a:t>
          </a:r>
          <a:r>
            <a:rPr lang="en-US" sz="2400" kern="1200" dirty="0" err="1">
              <a:solidFill>
                <a:schemeClr val="bg1"/>
              </a:solidFill>
            </a:rPr>
            <a:t>och</a:t>
          </a:r>
          <a:r>
            <a:rPr lang="en-US" sz="2400" kern="1200" dirty="0">
              <a:solidFill>
                <a:schemeClr val="bg1"/>
              </a:solidFill>
            </a:rPr>
            <a:t> </a:t>
          </a:r>
          <a:r>
            <a:rPr lang="en-US" sz="2400" kern="1200" dirty="0" err="1">
              <a:solidFill>
                <a:schemeClr val="bg1"/>
              </a:solidFill>
            </a:rPr>
            <a:t>kompetens</a:t>
          </a:r>
          <a:r>
            <a:rPr lang="en-US" sz="2400" kern="1200" dirty="0">
              <a:solidFill>
                <a:schemeClr val="bg1"/>
              </a:solidFill>
            </a:rPr>
            <a:t> </a:t>
          </a:r>
          <a:r>
            <a:rPr lang="en-US" sz="2400" kern="1200" dirty="0" err="1">
              <a:solidFill>
                <a:schemeClr val="bg1"/>
              </a:solidFill>
            </a:rPr>
            <a:t>över</a:t>
          </a:r>
          <a:r>
            <a:rPr lang="en-US" sz="2400" kern="1200" dirty="0">
              <a:solidFill>
                <a:schemeClr val="bg1"/>
              </a:solidFill>
            </a:rPr>
            <a:t> </a:t>
          </a:r>
          <a:r>
            <a:rPr lang="en-US" sz="2400" kern="1200" dirty="0" err="1">
              <a:solidFill>
                <a:schemeClr val="bg1"/>
              </a:solidFill>
            </a:rPr>
            <a:t>gränser</a:t>
          </a:r>
          <a:r>
            <a:rPr lang="en-US" sz="2400" kern="1200" dirty="0">
              <a:solidFill>
                <a:schemeClr val="bg1"/>
              </a:solidFill>
            </a:rPr>
            <a:t>.</a:t>
          </a:r>
        </a:p>
      </dsp:txBody>
      <dsp:txXfrm>
        <a:off x="1507738" y="2338844"/>
        <a:ext cx="9007861" cy="13054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F63AB-9D4C-473E-9598-3E449E7A2AFD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rgbClr val="45752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9BBB6A-97E3-458E-9215-10777C4EE568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F750C2-E339-4458-A22D-88765537047F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bg1"/>
              </a:solidFill>
            </a:rPr>
            <a:t>Tillgång till </a:t>
          </a:r>
          <a:r>
            <a:rPr lang="en-US" sz="2300" kern="1200" dirty="0" err="1">
              <a:solidFill>
                <a:schemeClr val="bg1"/>
              </a:solidFill>
            </a:rPr>
            <a:t>ett</a:t>
          </a:r>
          <a:r>
            <a:rPr lang="en-US" sz="2300" kern="1200" dirty="0">
              <a:solidFill>
                <a:schemeClr val="bg1"/>
              </a:solidFill>
            </a:rPr>
            <a:t> </a:t>
          </a:r>
          <a:r>
            <a:rPr lang="en-US" sz="2300" kern="1200" dirty="0" err="1">
              <a:solidFill>
                <a:schemeClr val="bg1"/>
              </a:solidFill>
            </a:rPr>
            <a:t>nationellt</a:t>
          </a:r>
          <a:r>
            <a:rPr lang="en-US" sz="2300" kern="1200" dirty="0">
              <a:solidFill>
                <a:schemeClr val="bg1"/>
              </a:solidFill>
            </a:rPr>
            <a:t> </a:t>
          </a:r>
          <a:r>
            <a:rPr lang="en-US" sz="2300" b="1" kern="1200" dirty="0" err="1">
              <a:solidFill>
                <a:schemeClr val="bg1"/>
              </a:solidFill>
            </a:rPr>
            <a:t>kompetensnätverk</a:t>
          </a:r>
          <a:r>
            <a:rPr lang="en-US" sz="2300" kern="1200" dirty="0">
              <a:solidFill>
                <a:schemeClr val="bg1"/>
              </a:solidFill>
            </a:rPr>
            <a:t> för </a:t>
          </a:r>
          <a:r>
            <a:rPr lang="en-US" sz="2300" kern="1200" dirty="0" err="1">
              <a:solidFill>
                <a:schemeClr val="bg1"/>
              </a:solidFill>
            </a:rPr>
            <a:t>att</a:t>
          </a:r>
          <a:r>
            <a:rPr lang="en-US" sz="2300" kern="1200" dirty="0">
              <a:solidFill>
                <a:schemeClr val="bg1"/>
              </a:solidFill>
            </a:rPr>
            <a:t> </a:t>
          </a:r>
          <a:r>
            <a:rPr lang="en-US" sz="2300" kern="1200" dirty="0" err="1">
              <a:solidFill>
                <a:schemeClr val="bg1"/>
              </a:solidFill>
            </a:rPr>
            <a:t>stärka</a:t>
          </a:r>
          <a:r>
            <a:rPr lang="en-US" sz="2300" kern="1200" dirty="0">
              <a:solidFill>
                <a:schemeClr val="bg1"/>
              </a:solidFill>
            </a:rPr>
            <a:t> </a:t>
          </a:r>
          <a:r>
            <a:rPr lang="en-US" sz="2300" kern="1200" dirty="0" err="1">
              <a:solidFill>
                <a:schemeClr val="bg1"/>
              </a:solidFill>
            </a:rPr>
            <a:t>regionens</a:t>
          </a:r>
          <a:r>
            <a:rPr lang="en-US" sz="2300" kern="1200" dirty="0">
              <a:solidFill>
                <a:schemeClr val="bg1"/>
              </a:solidFill>
            </a:rPr>
            <a:t> </a:t>
          </a:r>
          <a:r>
            <a:rPr lang="en-US" sz="2300" kern="1200" dirty="0" err="1">
              <a:solidFill>
                <a:schemeClr val="bg1"/>
              </a:solidFill>
            </a:rPr>
            <a:t>hälsofrämjande</a:t>
          </a:r>
          <a:r>
            <a:rPr lang="en-US" sz="2300" kern="1200" dirty="0">
              <a:solidFill>
                <a:schemeClr val="bg1"/>
              </a:solidFill>
            </a:rPr>
            <a:t> </a:t>
          </a:r>
          <a:r>
            <a:rPr lang="en-US" sz="2300" kern="1200" dirty="0" err="1">
              <a:solidFill>
                <a:schemeClr val="bg1"/>
              </a:solidFill>
            </a:rPr>
            <a:t>och</a:t>
          </a:r>
          <a:r>
            <a:rPr lang="en-US" sz="2300" kern="1200" dirty="0">
              <a:solidFill>
                <a:schemeClr val="bg1"/>
              </a:solidFill>
            </a:rPr>
            <a:t> </a:t>
          </a:r>
          <a:r>
            <a:rPr lang="en-US" sz="2300" kern="1200" dirty="0" err="1">
              <a:solidFill>
                <a:schemeClr val="bg1"/>
              </a:solidFill>
            </a:rPr>
            <a:t>förebyggande</a:t>
          </a:r>
          <a:r>
            <a:rPr lang="en-US" sz="2300" kern="1200" dirty="0">
              <a:solidFill>
                <a:schemeClr val="bg1"/>
              </a:solidFill>
            </a:rPr>
            <a:t> </a:t>
          </a:r>
          <a:r>
            <a:rPr lang="en-US" sz="2300" kern="1200" dirty="0" err="1">
              <a:solidFill>
                <a:schemeClr val="bg1"/>
              </a:solidFill>
            </a:rPr>
            <a:t>arbete</a:t>
          </a:r>
          <a:r>
            <a:rPr lang="en-US" sz="2300" kern="1200" dirty="0">
              <a:solidFill>
                <a:schemeClr val="bg1"/>
              </a:solidFill>
            </a:rPr>
            <a:t>.</a:t>
          </a:r>
        </a:p>
      </dsp:txBody>
      <dsp:txXfrm>
        <a:off x="1435590" y="531"/>
        <a:ext cx="9080009" cy="1242935"/>
      </dsp:txXfrm>
    </dsp:sp>
    <dsp:sp modelId="{EEA6192B-2877-4E21-9663-15D86C9A9665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rgbClr val="45752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3CB97D-8555-4B25-B2BC-F119606978F7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8D3CD8-92EA-46A0-B401-7E6D56E9ED7D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bg1"/>
              </a:solidFill>
            </a:rPr>
            <a:t>Ta del av </a:t>
          </a:r>
          <a:r>
            <a:rPr lang="en-US" sz="2300" kern="1200" dirty="0" err="1">
              <a:solidFill>
                <a:schemeClr val="bg1"/>
              </a:solidFill>
            </a:rPr>
            <a:t>andras</a:t>
          </a:r>
          <a:r>
            <a:rPr lang="en-US" sz="2300" kern="1200" dirty="0">
              <a:solidFill>
                <a:schemeClr val="bg1"/>
              </a:solidFill>
            </a:rPr>
            <a:t> </a:t>
          </a:r>
          <a:r>
            <a:rPr lang="en-US" sz="2300" b="1" kern="1200" dirty="0" err="1">
              <a:solidFill>
                <a:schemeClr val="bg1"/>
              </a:solidFill>
            </a:rPr>
            <a:t>kunskap</a:t>
          </a:r>
          <a:r>
            <a:rPr lang="en-US" sz="2300" kern="1200" dirty="0">
              <a:solidFill>
                <a:schemeClr val="bg1"/>
              </a:solidFill>
            </a:rPr>
            <a:t>, </a:t>
          </a:r>
          <a:r>
            <a:rPr lang="en-US" sz="2300" b="1" kern="1200" dirty="0" err="1">
              <a:solidFill>
                <a:schemeClr val="bg1"/>
              </a:solidFill>
            </a:rPr>
            <a:t>erfarenhet</a:t>
          </a:r>
          <a:r>
            <a:rPr lang="en-US" sz="2300" kern="1200" dirty="0">
              <a:solidFill>
                <a:schemeClr val="bg1"/>
              </a:solidFill>
            </a:rPr>
            <a:t> </a:t>
          </a:r>
          <a:r>
            <a:rPr lang="en-US" sz="2300" kern="1200" dirty="0" err="1">
              <a:solidFill>
                <a:schemeClr val="bg1"/>
              </a:solidFill>
            </a:rPr>
            <a:t>och</a:t>
          </a:r>
          <a:r>
            <a:rPr lang="en-US" sz="2300" kern="1200" dirty="0">
              <a:solidFill>
                <a:schemeClr val="bg1"/>
              </a:solidFill>
            </a:rPr>
            <a:t> </a:t>
          </a:r>
          <a:r>
            <a:rPr lang="en-US" sz="2300" b="1" kern="1200" dirty="0" err="1">
              <a:solidFill>
                <a:schemeClr val="bg1"/>
              </a:solidFill>
            </a:rPr>
            <a:t>verktyg</a:t>
          </a:r>
          <a:r>
            <a:rPr lang="en-US" sz="2300" kern="1200" dirty="0">
              <a:solidFill>
                <a:schemeClr val="bg1"/>
              </a:solidFill>
            </a:rPr>
            <a:t> för </a:t>
          </a:r>
          <a:r>
            <a:rPr lang="en-US" sz="2300" kern="1200" dirty="0" err="1">
              <a:solidFill>
                <a:schemeClr val="bg1"/>
              </a:solidFill>
            </a:rPr>
            <a:t>hälsofrämjande</a:t>
          </a:r>
          <a:r>
            <a:rPr lang="en-US" sz="2300" kern="1200" dirty="0">
              <a:solidFill>
                <a:schemeClr val="bg1"/>
              </a:solidFill>
            </a:rPr>
            <a:t> </a:t>
          </a:r>
          <a:r>
            <a:rPr lang="en-US" sz="2300" kern="1200" dirty="0" err="1">
              <a:solidFill>
                <a:schemeClr val="bg1"/>
              </a:solidFill>
            </a:rPr>
            <a:t>hälso</a:t>
          </a:r>
          <a:r>
            <a:rPr lang="en-US" sz="2300" kern="1200" dirty="0">
              <a:solidFill>
                <a:schemeClr val="bg1"/>
              </a:solidFill>
            </a:rPr>
            <a:t>- </a:t>
          </a:r>
          <a:r>
            <a:rPr lang="en-US" sz="2300" kern="1200" dirty="0" err="1">
              <a:solidFill>
                <a:schemeClr val="bg1"/>
              </a:solidFill>
            </a:rPr>
            <a:t>och</a:t>
          </a:r>
          <a:r>
            <a:rPr lang="en-US" sz="2300" kern="1200" dirty="0">
              <a:solidFill>
                <a:schemeClr val="bg1"/>
              </a:solidFill>
            </a:rPr>
            <a:t> </a:t>
          </a:r>
          <a:r>
            <a:rPr lang="en-US" sz="2300" kern="1200" dirty="0" err="1">
              <a:solidFill>
                <a:schemeClr val="bg1"/>
              </a:solidFill>
            </a:rPr>
            <a:t>sjukvård</a:t>
          </a:r>
          <a:r>
            <a:rPr lang="en-US" sz="2300" kern="1200" dirty="0">
              <a:solidFill>
                <a:schemeClr val="bg1"/>
              </a:solidFill>
            </a:rPr>
            <a:t> </a:t>
          </a:r>
          <a:r>
            <a:rPr lang="en-US" sz="2300" kern="1200" dirty="0" err="1">
              <a:solidFill>
                <a:schemeClr val="bg1"/>
              </a:solidFill>
            </a:rPr>
            <a:t>som</a:t>
          </a:r>
          <a:r>
            <a:rPr lang="en-US" sz="2300" kern="1200" dirty="0">
              <a:solidFill>
                <a:schemeClr val="bg1"/>
              </a:solidFill>
            </a:rPr>
            <a:t> </a:t>
          </a:r>
          <a:r>
            <a:rPr lang="en-US" sz="2300" kern="1200" dirty="0" err="1">
              <a:solidFill>
                <a:schemeClr val="bg1"/>
              </a:solidFill>
            </a:rPr>
            <a:t>utgår</a:t>
          </a:r>
          <a:r>
            <a:rPr lang="en-US" sz="2300" kern="1200" dirty="0">
              <a:solidFill>
                <a:schemeClr val="bg1"/>
              </a:solidFill>
            </a:rPr>
            <a:t> </a:t>
          </a:r>
          <a:r>
            <a:rPr lang="en-US" sz="2300" kern="1200" dirty="0" err="1">
              <a:solidFill>
                <a:schemeClr val="bg1"/>
              </a:solidFill>
            </a:rPr>
            <a:t>från</a:t>
          </a:r>
          <a:r>
            <a:rPr lang="en-US" sz="2300" kern="1200" dirty="0">
              <a:solidFill>
                <a:schemeClr val="bg1"/>
              </a:solidFill>
            </a:rPr>
            <a:t> </a:t>
          </a:r>
          <a:r>
            <a:rPr lang="en-US" sz="2300" kern="1200" dirty="0" err="1">
              <a:solidFill>
                <a:schemeClr val="bg1"/>
              </a:solidFill>
            </a:rPr>
            <a:t>vetenskap</a:t>
          </a:r>
          <a:r>
            <a:rPr lang="en-US" sz="2300" kern="1200" dirty="0">
              <a:solidFill>
                <a:schemeClr val="bg1"/>
              </a:solidFill>
            </a:rPr>
            <a:t> </a:t>
          </a:r>
          <a:r>
            <a:rPr lang="en-US" sz="2300" kern="1200" dirty="0" err="1">
              <a:solidFill>
                <a:schemeClr val="bg1"/>
              </a:solidFill>
            </a:rPr>
            <a:t>och</a:t>
          </a:r>
          <a:r>
            <a:rPr lang="en-US" sz="2300" kern="1200" dirty="0">
              <a:solidFill>
                <a:schemeClr val="bg1"/>
              </a:solidFill>
            </a:rPr>
            <a:t> </a:t>
          </a:r>
          <a:r>
            <a:rPr lang="en-US" sz="2300" kern="1200" dirty="0" err="1">
              <a:solidFill>
                <a:schemeClr val="bg1"/>
              </a:solidFill>
            </a:rPr>
            <a:t>beprövad</a:t>
          </a:r>
          <a:r>
            <a:rPr lang="en-US" sz="2300" kern="1200" dirty="0">
              <a:solidFill>
                <a:schemeClr val="bg1"/>
              </a:solidFill>
            </a:rPr>
            <a:t> </a:t>
          </a:r>
          <a:r>
            <a:rPr lang="en-US" sz="2300" kern="1200" dirty="0" err="1">
              <a:solidFill>
                <a:schemeClr val="bg1"/>
              </a:solidFill>
            </a:rPr>
            <a:t>erfarenhet</a:t>
          </a:r>
          <a:r>
            <a:rPr lang="en-US" sz="2300" kern="1200" dirty="0">
              <a:solidFill>
                <a:schemeClr val="bg1"/>
              </a:solidFill>
            </a:rPr>
            <a:t>. </a:t>
          </a:r>
        </a:p>
      </dsp:txBody>
      <dsp:txXfrm>
        <a:off x="1435590" y="1554201"/>
        <a:ext cx="9080009" cy="1242935"/>
      </dsp:txXfrm>
    </dsp:sp>
    <dsp:sp modelId="{3720C688-F735-44A5-96A0-AEBF197BE0D7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rgbClr val="45752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03F088-42FD-4519-B2CE-7A85F1077D31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5A37B4-F9CC-44E4-A39D-8D077CF7A96D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bg1"/>
              </a:solidFill>
            </a:rPr>
            <a:t>Tillgång till </a:t>
          </a:r>
          <a:r>
            <a:rPr lang="en-US" sz="2300" b="1" kern="1200" dirty="0" err="1">
              <a:solidFill>
                <a:schemeClr val="bg1"/>
              </a:solidFill>
            </a:rPr>
            <a:t>strategiskt</a:t>
          </a:r>
          <a:r>
            <a:rPr lang="en-US" sz="2300" b="1" kern="1200" dirty="0">
              <a:solidFill>
                <a:schemeClr val="bg1"/>
              </a:solidFill>
            </a:rPr>
            <a:t> </a:t>
          </a:r>
          <a:r>
            <a:rPr lang="en-US" sz="2300" b="1" kern="1200" dirty="0" err="1">
              <a:solidFill>
                <a:schemeClr val="bg1"/>
              </a:solidFill>
            </a:rPr>
            <a:t>stöd</a:t>
          </a:r>
          <a:r>
            <a:rPr lang="en-US" sz="2300" b="1" kern="1200" dirty="0">
              <a:solidFill>
                <a:schemeClr val="bg1"/>
              </a:solidFill>
            </a:rPr>
            <a:t> </a:t>
          </a:r>
          <a:r>
            <a:rPr lang="en-US" sz="2300" kern="1200" dirty="0" err="1">
              <a:solidFill>
                <a:schemeClr val="bg1"/>
              </a:solidFill>
            </a:rPr>
            <a:t>på</a:t>
          </a:r>
          <a:r>
            <a:rPr lang="en-US" sz="2300" kern="1200" dirty="0">
              <a:solidFill>
                <a:schemeClr val="bg1"/>
              </a:solidFill>
            </a:rPr>
            <a:t> </a:t>
          </a:r>
          <a:r>
            <a:rPr lang="en-US" sz="2300" kern="1200" dirty="0" err="1">
              <a:solidFill>
                <a:schemeClr val="bg1"/>
              </a:solidFill>
            </a:rPr>
            <a:t>ledningsnivå</a:t>
          </a:r>
          <a:r>
            <a:rPr lang="en-US" sz="2300" kern="1200" dirty="0">
              <a:solidFill>
                <a:schemeClr val="bg1"/>
              </a:solidFill>
            </a:rPr>
            <a:t> </a:t>
          </a:r>
          <a:r>
            <a:rPr lang="en-US" sz="2300" kern="1200" dirty="0" err="1">
              <a:solidFill>
                <a:schemeClr val="bg1"/>
              </a:solidFill>
            </a:rPr>
            <a:t>som</a:t>
          </a:r>
          <a:r>
            <a:rPr lang="en-US" sz="2300" kern="1200" dirty="0">
              <a:solidFill>
                <a:schemeClr val="bg1"/>
              </a:solidFill>
            </a:rPr>
            <a:t> </a:t>
          </a:r>
          <a:r>
            <a:rPr lang="en-US" sz="2300" kern="1200" dirty="0" err="1">
              <a:solidFill>
                <a:schemeClr val="bg1"/>
              </a:solidFill>
            </a:rPr>
            <a:t>kan</a:t>
          </a:r>
          <a:r>
            <a:rPr lang="en-US" sz="2300" kern="1200" dirty="0">
              <a:solidFill>
                <a:schemeClr val="bg1"/>
              </a:solidFill>
            </a:rPr>
            <a:t> </a:t>
          </a:r>
          <a:r>
            <a:rPr lang="en-US" sz="2300" kern="1200" dirty="0" err="1">
              <a:solidFill>
                <a:schemeClr val="bg1"/>
              </a:solidFill>
            </a:rPr>
            <a:t>omsättas</a:t>
          </a:r>
          <a:r>
            <a:rPr lang="en-US" sz="2300" kern="1200" dirty="0">
              <a:solidFill>
                <a:schemeClr val="bg1"/>
              </a:solidFill>
            </a:rPr>
            <a:t> </a:t>
          </a:r>
          <a:r>
            <a:rPr lang="en-US" sz="2300" kern="1200" dirty="0" err="1">
              <a:solidFill>
                <a:schemeClr val="bg1"/>
              </a:solidFill>
            </a:rPr>
            <a:t>i</a:t>
          </a:r>
          <a:r>
            <a:rPr lang="en-US" sz="2300" kern="1200" dirty="0">
              <a:solidFill>
                <a:schemeClr val="bg1"/>
              </a:solidFill>
            </a:rPr>
            <a:t> </a:t>
          </a:r>
          <a:r>
            <a:rPr lang="en-US" sz="2300" b="1" kern="1200" dirty="0" err="1">
              <a:solidFill>
                <a:schemeClr val="bg1"/>
              </a:solidFill>
            </a:rPr>
            <a:t>konkreta</a:t>
          </a:r>
          <a:r>
            <a:rPr lang="en-US" sz="2300" b="1" kern="1200" dirty="0">
              <a:solidFill>
                <a:schemeClr val="bg1"/>
              </a:solidFill>
            </a:rPr>
            <a:t> </a:t>
          </a:r>
          <a:r>
            <a:rPr lang="en-US" sz="2300" b="1" kern="1200" dirty="0" err="1">
              <a:solidFill>
                <a:schemeClr val="bg1"/>
              </a:solidFill>
            </a:rPr>
            <a:t>arbetssätt</a:t>
          </a:r>
          <a:r>
            <a:rPr lang="en-US" sz="2300" kern="1200" dirty="0">
              <a:solidFill>
                <a:schemeClr val="bg1"/>
              </a:solidFill>
            </a:rPr>
            <a:t> för </a:t>
          </a:r>
          <a:r>
            <a:rPr lang="en-US" sz="2300" kern="1200" dirty="0" err="1">
              <a:solidFill>
                <a:schemeClr val="bg1"/>
              </a:solidFill>
            </a:rPr>
            <a:t>att</a:t>
          </a:r>
          <a:r>
            <a:rPr lang="en-US" sz="2300" kern="1200" dirty="0">
              <a:solidFill>
                <a:schemeClr val="bg1"/>
              </a:solidFill>
            </a:rPr>
            <a:t> </a:t>
          </a:r>
          <a:r>
            <a:rPr lang="en-US" sz="2300" kern="1200" dirty="0" err="1">
              <a:solidFill>
                <a:schemeClr val="bg1"/>
              </a:solidFill>
            </a:rPr>
            <a:t>utveckla</a:t>
          </a:r>
          <a:r>
            <a:rPr lang="en-US" sz="2300" kern="1200" dirty="0">
              <a:solidFill>
                <a:schemeClr val="bg1"/>
              </a:solidFill>
            </a:rPr>
            <a:t> </a:t>
          </a:r>
          <a:r>
            <a:rPr lang="en-US" sz="2300" kern="1200" dirty="0" err="1">
              <a:solidFill>
                <a:schemeClr val="bg1"/>
              </a:solidFill>
            </a:rPr>
            <a:t>en</a:t>
          </a:r>
          <a:r>
            <a:rPr lang="en-US" sz="2300" kern="1200" dirty="0">
              <a:solidFill>
                <a:schemeClr val="bg1"/>
              </a:solidFill>
            </a:rPr>
            <a:t> </a:t>
          </a:r>
          <a:r>
            <a:rPr lang="en-US" sz="2300" kern="1200" dirty="0" err="1">
              <a:solidFill>
                <a:schemeClr val="bg1"/>
              </a:solidFill>
            </a:rPr>
            <a:t>mer</a:t>
          </a:r>
          <a:r>
            <a:rPr lang="en-US" sz="2300" kern="1200" dirty="0">
              <a:solidFill>
                <a:schemeClr val="bg1"/>
              </a:solidFill>
            </a:rPr>
            <a:t> </a:t>
          </a:r>
          <a:r>
            <a:rPr lang="en-US" sz="2300" kern="1200" dirty="0" err="1">
              <a:solidFill>
                <a:schemeClr val="bg1"/>
              </a:solidFill>
            </a:rPr>
            <a:t>hälsofrämjande</a:t>
          </a:r>
          <a:r>
            <a:rPr lang="en-US" sz="2300" kern="1200" dirty="0">
              <a:solidFill>
                <a:schemeClr val="bg1"/>
              </a:solidFill>
            </a:rPr>
            <a:t> </a:t>
          </a:r>
          <a:r>
            <a:rPr lang="en-US" sz="2300" kern="1200" dirty="0" err="1">
              <a:solidFill>
                <a:schemeClr val="bg1"/>
              </a:solidFill>
            </a:rPr>
            <a:t>hälso</a:t>
          </a:r>
          <a:r>
            <a:rPr lang="en-US" sz="2300" kern="1200" dirty="0">
              <a:solidFill>
                <a:schemeClr val="bg1"/>
              </a:solidFill>
            </a:rPr>
            <a:t>- </a:t>
          </a:r>
          <a:r>
            <a:rPr lang="en-US" sz="2300" kern="1200" dirty="0" err="1">
              <a:solidFill>
                <a:schemeClr val="bg1"/>
              </a:solidFill>
            </a:rPr>
            <a:t>och</a:t>
          </a:r>
          <a:r>
            <a:rPr lang="en-US" sz="2300" kern="1200" dirty="0">
              <a:solidFill>
                <a:schemeClr val="bg1"/>
              </a:solidFill>
            </a:rPr>
            <a:t> </a:t>
          </a:r>
          <a:r>
            <a:rPr lang="en-US" sz="2300" kern="1200" dirty="0" err="1">
              <a:solidFill>
                <a:schemeClr val="bg1"/>
              </a:solidFill>
            </a:rPr>
            <a:t>sjukvård</a:t>
          </a:r>
          <a:r>
            <a:rPr lang="en-US" sz="2300" kern="1200" dirty="0">
              <a:solidFill>
                <a:schemeClr val="bg1"/>
              </a:solidFill>
            </a:rPr>
            <a:t>. </a:t>
          </a:r>
        </a:p>
      </dsp:txBody>
      <dsp:txXfrm>
        <a:off x="1435590" y="3107870"/>
        <a:ext cx="9080009" cy="12429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103F2-E973-4982-B96A-EFF86637B371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rgbClr val="45752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ECA743-AF11-45E3-8939-C65DB4E4ABF5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326558-4224-4621-A07A-D32212E91584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solidFill>
                <a:schemeClr val="bg1"/>
              </a:solidFill>
            </a:rPr>
            <a:t>HFS har </a:t>
          </a:r>
          <a:r>
            <a:rPr lang="en-US" sz="2100" kern="1200" dirty="0" err="1">
              <a:solidFill>
                <a:schemeClr val="bg1"/>
              </a:solidFill>
            </a:rPr>
            <a:t>en</a:t>
          </a:r>
          <a:r>
            <a:rPr lang="en-US" sz="2100" kern="1200" dirty="0">
              <a:solidFill>
                <a:schemeClr val="bg1"/>
              </a:solidFill>
            </a:rPr>
            <a:t> </a:t>
          </a:r>
          <a:r>
            <a:rPr lang="en-US" sz="2100" kern="1200" dirty="0" err="1">
              <a:solidFill>
                <a:schemeClr val="bg1"/>
              </a:solidFill>
            </a:rPr>
            <a:t>helhetssyn</a:t>
          </a:r>
          <a:r>
            <a:rPr lang="en-US" sz="2100" kern="1200" dirty="0">
              <a:solidFill>
                <a:schemeClr val="bg1"/>
              </a:solidFill>
            </a:rPr>
            <a:t> </a:t>
          </a:r>
          <a:r>
            <a:rPr lang="en-US" sz="2100" kern="1200" dirty="0" err="1">
              <a:solidFill>
                <a:schemeClr val="bg1"/>
              </a:solidFill>
            </a:rPr>
            <a:t>och</a:t>
          </a:r>
          <a:r>
            <a:rPr lang="en-US" sz="2100" kern="1200" dirty="0">
              <a:solidFill>
                <a:schemeClr val="bg1"/>
              </a:solidFill>
            </a:rPr>
            <a:t> </a:t>
          </a:r>
          <a:r>
            <a:rPr lang="en-US" sz="2100" kern="1200" dirty="0" err="1">
              <a:solidFill>
                <a:schemeClr val="bg1"/>
              </a:solidFill>
            </a:rPr>
            <a:t>ett</a:t>
          </a:r>
          <a:r>
            <a:rPr lang="en-US" sz="2100" kern="1200" dirty="0">
              <a:solidFill>
                <a:schemeClr val="bg1"/>
              </a:solidFill>
            </a:rPr>
            <a:t> </a:t>
          </a:r>
          <a:r>
            <a:rPr lang="en-US" sz="2100" kern="1200" dirty="0" err="1">
              <a:solidFill>
                <a:schemeClr val="bg1"/>
              </a:solidFill>
            </a:rPr>
            <a:t>fokus</a:t>
          </a:r>
          <a:r>
            <a:rPr lang="en-US" sz="2100" kern="1200" dirty="0">
              <a:solidFill>
                <a:schemeClr val="bg1"/>
              </a:solidFill>
            </a:rPr>
            <a:t> </a:t>
          </a:r>
          <a:r>
            <a:rPr lang="en-US" sz="2100" kern="1200" dirty="0" err="1">
              <a:solidFill>
                <a:schemeClr val="bg1"/>
              </a:solidFill>
            </a:rPr>
            <a:t>på</a:t>
          </a:r>
          <a:r>
            <a:rPr lang="en-US" sz="2100" kern="1200" dirty="0">
              <a:solidFill>
                <a:schemeClr val="bg1"/>
              </a:solidFill>
            </a:rPr>
            <a:t> </a:t>
          </a:r>
          <a:r>
            <a:rPr lang="en-US" sz="2100" kern="1200" dirty="0" err="1">
              <a:solidFill>
                <a:schemeClr val="bg1"/>
              </a:solidFill>
            </a:rPr>
            <a:t>hälsofrämjande</a:t>
          </a:r>
          <a:r>
            <a:rPr lang="en-US" sz="2100" kern="1200" dirty="0">
              <a:solidFill>
                <a:schemeClr val="bg1"/>
              </a:solidFill>
            </a:rPr>
            <a:t> </a:t>
          </a:r>
          <a:r>
            <a:rPr lang="en-US" sz="2100" kern="1200" dirty="0" err="1">
              <a:solidFill>
                <a:schemeClr val="bg1"/>
              </a:solidFill>
            </a:rPr>
            <a:t>hälso</a:t>
          </a:r>
          <a:r>
            <a:rPr lang="en-US" sz="2100" kern="1200" dirty="0">
              <a:solidFill>
                <a:schemeClr val="bg1"/>
              </a:solidFill>
            </a:rPr>
            <a:t>- </a:t>
          </a:r>
          <a:r>
            <a:rPr lang="en-US" sz="2100" kern="1200" dirty="0" err="1">
              <a:solidFill>
                <a:schemeClr val="bg1"/>
              </a:solidFill>
            </a:rPr>
            <a:t>och</a:t>
          </a:r>
          <a:r>
            <a:rPr lang="en-US" sz="2100" kern="1200" dirty="0">
              <a:solidFill>
                <a:schemeClr val="bg1"/>
              </a:solidFill>
            </a:rPr>
            <a:t> </a:t>
          </a:r>
          <a:r>
            <a:rPr lang="en-US" sz="2100" kern="1200" dirty="0" err="1">
              <a:solidFill>
                <a:schemeClr val="bg1"/>
              </a:solidFill>
            </a:rPr>
            <a:t>sjukvård</a:t>
          </a:r>
          <a:r>
            <a:rPr lang="en-US" sz="2100" kern="1200" dirty="0">
              <a:solidFill>
                <a:schemeClr val="bg1"/>
              </a:solidFill>
            </a:rPr>
            <a:t>. </a:t>
          </a:r>
        </a:p>
      </dsp:txBody>
      <dsp:txXfrm>
        <a:off x="1435590" y="531"/>
        <a:ext cx="9080009" cy="1242935"/>
      </dsp:txXfrm>
    </dsp:sp>
    <dsp:sp modelId="{BDE8E926-3D82-4140-989D-13C04D1C65AE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rgbClr val="45752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9333CC-3928-4FC7-8631-1BE1281E2D1A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15DB1-8836-4957-BDA7-14221C10E520}">
      <dsp:nvSpPr>
        <dsp:cNvPr id="0" name=""/>
        <dsp:cNvSpPr/>
      </dsp:nvSpPr>
      <dsp:spPr>
        <a:xfrm>
          <a:off x="1456293" y="1603377"/>
          <a:ext cx="8842657" cy="1144582"/>
        </a:xfrm>
        <a:prstGeom prst="rect">
          <a:avLst/>
        </a:prstGeom>
        <a:solidFill>
          <a:srgbClr val="45752B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solidFill>
                <a:schemeClr val="bg1"/>
              </a:solidFill>
            </a:rPr>
            <a:t>HFS har </a:t>
          </a:r>
          <a:r>
            <a:rPr lang="en-US" sz="2100" kern="1200" dirty="0" err="1">
              <a:solidFill>
                <a:schemeClr val="bg1"/>
              </a:solidFill>
            </a:rPr>
            <a:t>en</a:t>
          </a:r>
          <a:r>
            <a:rPr lang="en-US" sz="2100" kern="1200" dirty="0">
              <a:solidFill>
                <a:schemeClr val="bg1"/>
              </a:solidFill>
            </a:rPr>
            <a:t> bred </a:t>
          </a:r>
          <a:r>
            <a:rPr lang="en-US" sz="2100" kern="1200" dirty="0" err="1">
              <a:solidFill>
                <a:schemeClr val="bg1"/>
              </a:solidFill>
            </a:rPr>
            <a:t>nationell</a:t>
          </a:r>
          <a:r>
            <a:rPr lang="en-US" sz="2100" kern="1200" dirty="0">
              <a:solidFill>
                <a:schemeClr val="bg1"/>
              </a:solidFill>
            </a:rPr>
            <a:t> </a:t>
          </a:r>
          <a:r>
            <a:rPr lang="en-US" sz="2100" kern="1200" dirty="0" err="1">
              <a:solidFill>
                <a:schemeClr val="bg1"/>
              </a:solidFill>
            </a:rPr>
            <a:t>uppslutning</a:t>
          </a:r>
          <a:r>
            <a:rPr lang="en-US" sz="2100" kern="1200" dirty="0">
              <a:solidFill>
                <a:schemeClr val="bg1"/>
              </a:solidFill>
            </a:rPr>
            <a:t> </a:t>
          </a:r>
          <a:r>
            <a:rPr lang="en-US" sz="2100" kern="1200" dirty="0" err="1">
              <a:solidFill>
                <a:schemeClr val="bg1"/>
              </a:solidFill>
            </a:rPr>
            <a:t>och</a:t>
          </a:r>
          <a:r>
            <a:rPr lang="en-US" sz="2100" kern="1200" dirty="0">
              <a:solidFill>
                <a:schemeClr val="bg1"/>
              </a:solidFill>
            </a:rPr>
            <a:t> </a:t>
          </a:r>
          <a:r>
            <a:rPr lang="en-US" sz="2100" kern="1200" dirty="0" err="1">
              <a:solidFill>
                <a:schemeClr val="bg1"/>
              </a:solidFill>
            </a:rPr>
            <a:t>inkluderar</a:t>
          </a:r>
          <a:r>
            <a:rPr lang="en-US" sz="2100" kern="1200" dirty="0">
              <a:solidFill>
                <a:schemeClr val="bg1"/>
              </a:solidFill>
            </a:rPr>
            <a:t> </a:t>
          </a:r>
          <a:r>
            <a:rPr lang="en-US" sz="2100" kern="1200" dirty="0" err="1">
              <a:solidFill>
                <a:schemeClr val="bg1"/>
              </a:solidFill>
            </a:rPr>
            <a:t>styrning</a:t>
          </a:r>
          <a:r>
            <a:rPr lang="en-US" sz="2100" kern="1200" dirty="0">
              <a:solidFill>
                <a:schemeClr val="bg1"/>
              </a:solidFill>
            </a:rPr>
            <a:t> </a:t>
          </a:r>
          <a:r>
            <a:rPr lang="en-US" sz="2100" kern="1200" dirty="0" err="1">
              <a:solidFill>
                <a:schemeClr val="bg1"/>
              </a:solidFill>
            </a:rPr>
            <a:t>och</a:t>
          </a:r>
          <a:r>
            <a:rPr lang="en-US" sz="2100" kern="1200" dirty="0">
              <a:solidFill>
                <a:schemeClr val="bg1"/>
              </a:solidFill>
            </a:rPr>
            <a:t> </a:t>
          </a:r>
          <a:r>
            <a:rPr lang="en-US" sz="2100" kern="1200" dirty="0" err="1">
              <a:solidFill>
                <a:schemeClr val="bg1"/>
              </a:solidFill>
            </a:rPr>
            <a:t>ledning</a:t>
          </a:r>
          <a:r>
            <a:rPr lang="en-US" sz="2100" kern="1200" dirty="0">
              <a:solidFill>
                <a:schemeClr val="bg1"/>
              </a:solidFill>
            </a:rPr>
            <a:t>, patient- </a:t>
          </a:r>
          <a:r>
            <a:rPr lang="en-US" sz="2100" kern="1200" dirty="0" err="1">
              <a:solidFill>
                <a:schemeClr val="bg1"/>
              </a:solidFill>
            </a:rPr>
            <a:t>och</a:t>
          </a:r>
          <a:r>
            <a:rPr lang="en-US" sz="2100" kern="1200" dirty="0">
              <a:solidFill>
                <a:schemeClr val="bg1"/>
              </a:solidFill>
            </a:rPr>
            <a:t> </a:t>
          </a:r>
          <a:r>
            <a:rPr lang="en-US" sz="2100" kern="1200" dirty="0" err="1">
              <a:solidFill>
                <a:schemeClr val="bg1"/>
              </a:solidFill>
            </a:rPr>
            <a:t>medarbetarperspektiv</a:t>
          </a:r>
          <a:r>
            <a:rPr lang="en-US" sz="2100" kern="1200" dirty="0">
              <a:solidFill>
                <a:schemeClr val="bg1"/>
              </a:solidFill>
            </a:rPr>
            <a:t> </a:t>
          </a:r>
          <a:r>
            <a:rPr lang="en-US" sz="2100" kern="1200" dirty="0" err="1">
              <a:solidFill>
                <a:schemeClr val="bg1"/>
              </a:solidFill>
            </a:rPr>
            <a:t>och</a:t>
          </a:r>
          <a:r>
            <a:rPr lang="en-US" sz="2100" kern="1200" dirty="0">
              <a:solidFill>
                <a:schemeClr val="bg1"/>
              </a:solidFill>
            </a:rPr>
            <a:t> </a:t>
          </a:r>
          <a:r>
            <a:rPr lang="en-US" sz="2100" kern="1200" dirty="0" err="1">
              <a:solidFill>
                <a:schemeClr val="bg1"/>
              </a:solidFill>
            </a:rPr>
            <a:t>hälsofrämjande</a:t>
          </a:r>
          <a:r>
            <a:rPr lang="en-US" sz="2100" kern="1200" dirty="0">
              <a:solidFill>
                <a:schemeClr val="bg1"/>
              </a:solidFill>
            </a:rPr>
            <a:t> </a:t>
          </a:r>
          <a:r>
            <a:rPr lang="en-US" sz="2100" kern="1200" dirty="0" err="1">
              <a:solidFill>
                <a:schemeClr val="bg1"/>
              </a:solidFill>
            </a:rPr>
            <a:t>arbete</a:t>
          </a:r>
          <a:r>
            <a:rPr lang="en-US" sz="2100" kern="1200" dirty="0">
              <a:solidFill>
                <a:schemeClr val="bg1"/>
              </a:solidFill>
            </a:rPr>
            <a:t> </a:t>
          </a:r>
          <a:r>
            <a:rPr lang="en-US" sz="2100" kern="1200" dirty="0" err="1">
              <a:solidFill>
                <a:schemeClr val="bg1"/>
              </a:solidFill>
            </a:rPr>
            <a:t>på</a:t>
          </a:r>
          <a:r>
            <a:rPr lang="en-US" sz="2100" kern="1200" dirty="0">
              <a:solidFill>
                <a:schemeClr val="bg1"/>
              </a:solidFill>
            </a:rPr>
            <a:t> </a:t>
          </a:r>
          <a:r>
            <a:rPr lang="en-US" sz="2100" kern="1200" dirty="0" err="1">
              <a:solidFill>
                <a:schemeClr val="bg1"/>
              </a:solidFill>
            </a:rPr>
            <a:t>befolkningsnivå</a:t>
          </a:r>
          <a:r>
            <a:rPr lang="en-US" sz="2100" kern="1200" dirty="0">
              <a:solidFill>
                <a:schemeClr val="bg1"/>
              </a:solidFill>
            </a:rPr>
            <a:t>. </a:t>
          </a:r>
        </a:p>
      </dsp:txBody>
      <dsp:txXfrm>
        <a:off x="1456293" y="1603377"/>
        <a:ext cx="8842657" cy="1144582"/>
      </dsp:txXfrm>
    </dsp:sp>
    <dsp:sp modelId="{325A162A-FB21-46BE-928E-044E5E9979C1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rgbClr val="45752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4021B-6A26-4FE0-A9EA-112263890ADA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823E1C-0878-4081-A1CF-616B1604F525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>
              <a:solidFill>
                <a:schemeClr val="bg1"/>
              </a:solidFill>
            </a:rPr>
            <a:t>Genom</a:t>
          </a:r>
          <a:r>
            <a:rPr lang="en-US" sz="2100" kern="1200" dirty="0">
              <a:solidFill>
                <a:schemeClr val="bg1"/>
              </a:solidFill>
            </a:rPr>
            <a:t> </a:t>
          </a:r>
          <a:r>
            <a:rPr lang="en-US" sz="2100" kern="1200" dirty="0" err="1">
              <a:solidFill>
                <a:schemeClr val="bg1"/>
              </a:solidFill>
            </a:rPr>
            <a:t>att</a:t>
          </a:r>
          <a:r>
            <a:rPr lang="en-US" sz="2100" kern="1200" dirty="0">
              <a:solidFill>
                <a:schemeClr val="bg1"/>
              </a:solidFill>
            </a:rPr>
            <a:t> </a:t>
          </a:r>
          <a:r>
            <a:rPr lang="en-US" sz="2100" kern="1200" dirty="0" err="1">
              <a:solidFill>
                <a:schemeClr val="bg1"/>
              </a:solidFill>
            </a:rPr>
            <a:t>sprida</a:t>
          </a:r>
          <a:r>
            <a:rPr lang="en-US" sz="2100" kern="1200" dirty="0">
              <a:solidFill>
                <a:schemeClr val="bg1"/>
              </a:solidFill>
            </a:rPr>
            <a:t> </a:t>
          </a:r>
          <a:r>
            <a:rPr lang="en-US" sz="2100" kern="1200" dirty="0" err="1">
              <a:solidFill>
                <a:schemeClr val="bg1"/>
              </a:solidFill>
            </a:rPr>
            <a:t>kunskap</a:t>
          </a:r>
          <a:r>
            <a:rPr lang="en-US" sz="2100" kern="1200" dirty="0">
              <a:solidFill>
                <a:schemeClr val="bg1"/>
              </a:solidFill>
            </a:rPr>
            <a:t>, </a:t>
          </a:r>
          <a:r>
            <a:rPr lang="en-US" sz="2100" kern="1200" dirty="0" err="1">
              <a:solidFill>
                <a:schemeClr val="bg1"/>
              </a:solidFill>
            </a:rPr>
            <a:t>inspirera</a:t>
          </a:r>
          <a:r>
            <a:rPr lang="en-US" sz="2100" kern="1200" dirty="0">
              <a:solidFill>
                <a:schemeClr val="bg1"/>
              </a:solidFill>
            </a:rPr>
            <a:t> </a:t>
          </a:r>
          <a:r>
            <a:rPr lang="en-US" sz="2100" kern="1200" dirty="0" err="1">
              <a:solidFill>
                <a:schemeClr val="bg1"/>
              </a:solidFill>
            </a:rPr>
            <a:t>och</a:t>
          </a:r>
          <a:r>
            <a:rPr lang="en-US" sz="2100" kern="1200" dirty="0">
              <a:solidFill>
                <a:schemeClr val="bg1"/>
              </a:solidFill>
            </a:rPr>
            <a:t> </a:t>
          </a:r>
          <a:r>
            <a:rPr lang="en-US" sz="2100" kern="1200" dirty="0" err="1">
              <a:solidFill>
                <a:schemeClr val="bg1"/>
              </a:solidFill>
            </a:rPr>
            <a:t>påverka</a:t>
          </a:r>
          <a:r>
            <a:rPr lang="en-US" sz="2100" kern="1200" dirty="0">
              <a:solidFill>
                <a:schemeClr val="bg1"/>
              </a:solidFill>
            </a:rPr>
            <a:t> </a:t>
          </a:r>
          <a:r>
            <a:rPr lang="en-US" sz="2100" kern="1200" dirty="0" err="1">
              <a:solidFill>
                <a:schemeClr val="bg1"/>
              </a:solidFill>
            </a:rPr>
            <a:t>fungerar</a:t>
          </a:r>
          <a:r>
            <a:rPr lang="en-US" sz="2100" kern="1200" dirty="0">
              <a:solidFill>
                <a:schemeClr val="bg1"/>
              </a:solidFill>
            </a:rPr>
            <a:t> HFS </a:t>
          </a:r>
          <a:r>
            <a:rPr lang="en-US" sz="2100" kern="1200" dirty="0" err="1">
              <a:solidFill>
                <a:schemeClr val="bg1"/>
              </a:solidFill>
            </a:rPr>
            <a:t>som</a:t>
          </a:r>
          <a:r>
            <a:rPr lang="en-US" sz="2100" kern="1200" dirty="0">
              <a:solidFill>
                <a:schemeClr val="bg1"/>
              </a:solidFill>
            </a:rPr>
            <a:t> </a:t>
          </a:r>
          <a:r>
            <a:rPr lang="en-US" sz="2100" kern="1200" dirty="0" err="1">
              <a:solidFill>
                <a:schemeClr val="bg1"/>
              </a:solidFill>
            </a:rPr>
            <a:t>en</a:t>
          </a:r>
          <a:r>
            <a:rPr lang="en-US" sz="2100" kern="1200" dirty="0">
              <a:solidFill>
                <a:schemeClr val="bg1"/>
              </a:solidFill>
            </a:rPr>
            <a:t> motor för </a:t>
          </a:r>
          <a:r>
            <a:rPr lang="en-US" sz="2100" kern="1200" dirty="0" err="1">
              <a:solidFill>
                <a:schemeClr val="bg1"/>
              </a:solidFill>
            </a:rPr>
            <a:t>att</a:t>
          </a:r>
          <a:r>
            <a:rPr lang="en-US" sz="2100" kern="1200" dirty="0">
              <a:solidFill>
                <a:schemeClr val="bg1"/>
              </a:solidFill>
            </a:rPr>
            <a:t> </a:t>
          </a:r>
          <a:r>
            <a:rPr lang="en-US" sz="2100" kern="1200" dirty="0" err="1">
              <a:solidFill>
                <a:schemeClr val="bg1"/>
              </a:solidFill>
            </a:rPr>
            <a:t>öka</a:t>
          </a:r>
          <a:r>
            <a:rPr lang="en-US" sz="2100" kern="1200" dirty="0">
              <a:solidFill>
                <a:schemeClr val="bg1"/>
              </a:solidFill>
            </a:rPr>
            <a:t> </a:t>
          </a:r>
          <a:r>
            <a:rPr lang="en-US" sz="2100" kern="1200" dirty="0" err="1">
              <a:solidFill>
                <a:schemeClr val="bg1"/>
              </a:solidFill>
            </a:rPr>
            <a:t>regionernas</a:t>
          </a:r>
          <a:r>
            <a:rPr lang="en-US" sz="2100" kern="1200" dirty="0">
              <a:solidFill>
                <a:schemeClr val="bg1"/>
              </a:solidFill>
            </a:rPr>
            <a:t> </a:t>
          </a:r>
          <a:r>
            <a:rPr lang="en-US" sz="2100" kern="1200" dirty="0" err="1">
              <a:solidFill>
                <a:schemeClr val="bg1"/>
              </a:solidFill>
            </a:rPr>
            <a:t>samlade</a:t>
          </a:r>
          <a:r>
            <a:rPr lang="en-US" sz="2100" kern="1200" dirty="0">
              <a:solidFill>
                <a:schemeClr val="bg1"/>
              </a:solidFill>
            </a:rPr>
            <a:t> </a:t>
          </a:r>
          <a:r>
            <a:rPr lang="en-US" sz="2100" kern="1200" dirty="0" err="1">
              <a:solidFill>
                <a:schemeClr val="bg1"/>
              </a:solidFill>
            </a:rPr>
            <a:t>kompetens</a:t>
          </a:r>
          <a:r>
            <a:rPr lang="en-US" sz="2100" kern="1200" dirty="0">
              <a:solidFill>
                <a:schemeClr val="bg1"/>
              </a:solidFill>
            </a:rPr>
            <a:t> </a:t>
          </a:r>
          <a:r>
            <a:rPr lang="en-US" sz="2100" kern="1200" dirty="0" err="1">
              <a:solidFill>
                <a:schemeClr val="bg1"/>
              </a:solidFill>
            </a:rPr>
            <a:t>och</a:t>
          </a:r>
          <a:r>
            <a:rPr lang="en-US" sz="2100" kern="1200" dirty="0">
              <a:solidFill>
                <a:schemeClr val="bg1"/>
              </a:solidFill>
            </a:rPr>
            <a:t> </a:t>
          </a:r>
          <a:r>
            <a:rPr lang="en-US" sz="2100" kern="1200" dirty="0" err="1">
              <a:solidFill>
                <a:schemeClr val="bg1"/>
              </a:solidFill>
            </a:rPr>
            <a:t>erfarenhet</a:t>
          </a:r>
          <a:r>
            <a:rPr lang="en-US" sz="2100" kern="1200">
              <a:solidFill>
                <a:schemeClr val="bg1"/>
              </a:solidFill>
            </a:rPr>
            <a:t> inom</a:t>
          </a:r>
          <a:r>
            <a:rPr lang="en-US" sz="2100" kern="1200" dirty="0">
              <a:solidFill>
                <a:schemeClr val="bg1"/>
              </a:solidFill>
            </a:rPr>
            <a:t> </a:t>
          </a:r>
          <a:r>
            <a:rPr lang="en-US" sz="2100" b="1" kern="1200" dirty="0" err="1">
              <a:solidFill>
                <a:schemeClr val="bg1"/>
              </a:solidFill>
            </a:rPr>
            <a:t>utveckling</a:t>
          </a:r>
          <a:r>
            <a:rPr lang="en-US" sz="2100" b="1" kern="1200" dirty="0">
              <a:solidFill>
                <a:schemeClr val="bg1"/>
              </a:solidFill>
            </a:rPr>
            <a:t> </a:t>
          </a:r>
          <a:r>
            <a:rPr lang="en-US" sz="2100" b="1" kern="1200" dirty="0" err="1">
              <a:solidFill>
                <a:schemeClr val="bg1"/>
              </a:solidFill>
            </a:rPr>
            <a:t>och</a:t>
          </a:r>
          <a:r>
            <a:rPr lang="en-US" sz="2100" b="1" kern="1200" dirty="0">
              <a:solidFill>
                <a:schemeClr val="bg1"/>
              </a:solidFill>
            </a:rPr>
            <a:t> </a:t>
          </a:r>
          <a:r>
            <a:rPr lang="en-US" sz="2100" b="1" kern="1200" dirty="0" err="1">
              <a:solidFill>
                <a:schemeClr val="bg1"/>
              </a:solidFill>
            </a:rPr>
            <a:t>implementering</a:t>
          </a:r>
          <a:r>
            <a:rPr lang="en-US" sz="2100" kern="1200" dirty="0">
              <a:solidFill>
                <a:schemeClr val="bg1"/>
              </a:solidFill>
            </a:rPr>
            <a:t> av </a:t>
          </a:r>
          <a:r>
            <a:rPr lang="en-US" sz="2100" kern="1200" dirty="0" err="1">
              <a:solidFill>
                <a:schemeClr val="bg1"/>
              </a:solidFill>
            </a:rPr>
            <a:t>hälsofrämjande</a:t>
          </a:r>
          <a:r>
            <a:rPr lang="en-US" sz="2100" kern="1200" dirty="0">
              <a:solidFill>
                <a:schemeClr val="bg1"/>
              </a:solidFill>
            </a:rPr>
            <a:t> </a:t>
          </a:r>
          <a:r>
            <a:rPr lang="en-US" sz="2100" kern="1200" dirty="0" err="1">
              <a:solidFill>
                <a:schemeClr val="bg1"/>
              </a:solidFill>
            </a:rPr>
            <a:t>hälso</a:t>
          </a:r>
          <a:r>
            <a:rPr lang="en-US" sz="2100" kern="1200" dirty="0">
              <a:solidFill>
                <a:schemeClr val="bg1"/>
              </a:solidFill>
            </a:rPr>
            <a:t>- </a:t>
          </a:r>
          <a:r>
            <a:rPr lang="en-US" sz="2100" kern="1200" dirty="0" err="1">
              <a:solidFill>
                <a:schemeClr val="bg1"/>
              </a:solidFill>
            </a:rPr>
            <a:t>och</a:t>
          </a:r>
          <a:r>
            <a:rPr lang="en-US" sz="2100" kern="1200" dirty="0">
              <a:solidFill>
                <a:schemeClr val="bg1"/>
              </a:solidFill>
            </a:rPr>
            <a:t> </a:t>
          </a:r>
          <a:r>
            <a:rPr lang="en-US" sz="2100" kern="1200" dirty="0" err="1">
              <a:solidFill>
                <a:schemeClr val="bg1"/>
              </a:solidFill>
            </a:rPr>
            <a:t>sjukvård</a:t>
          </a:r>
          <a:r>
            <a:rPr lang="en-US" sz="2100" kern="1200" dirty="0">
              <a:solidFill>
                <a:schemeClr val="bg1"/>
              </a:solidFill>
            </a:rPr>
            <a:t>.</a:t>
          </a:r>
        </a:p>
      </dsp:txBody>
      <dsp:txXfrm>
        <a:off x="1435590" y="3107870"/>
        <a:ext cx="9080009" cy="12429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C24E6-4B1C-408C-B4D1-773A8D4F9EFD}">
      <dsp:nvSpPr>
        <dsp:cNvPr id="0" name=""/>
        <dsp:cNvSpPr/>
      </dsp:nvSpPr>
      <dsp:spPr>
        <a:xfrm>
          <a:off x="679050" y="578168"/>
          <a:ext cx="1887187" cy="1887187"/>
        </a:xfrm>
        <a:prstGeom prst="ellipse">
          <a:avLst/>
        </a:prstGeom>
        <a:solidFill>
          <a:srgbClr val="45752B"/>
        </a:solidFill>
        <a:ln>
          <a:noFill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29F15D-3C33-46D4-9DAF-2E6000094E9B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539976-D937-48F0-B062-00560EADAAA7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200" b="1" kern="1200" dirty="0"/>
            <a:t>HFS </a:t>
          </a:r>
          <a:r>
            <a:rPr lang="en-US" sz="1200" b="1" kern="1200" dirty="0" err="1"/>
            <a:t>är</a:t>
          </a:r>
          <a:r>
            <a:rPr lang="en-US" sz="1200" b="1" kern="1200" dirty="0"/>
            <a:t> </a:t>
          </a:r>
          <a:r>
            <a:rPr lang="en-US" sz="1200" b="1" kern="1200" dirty="0" err="1"/>
            <a:t>ett</a:t>
          </a:r>
          <a:r>
            <a:rPr lang="en-US" sz="1200" b="1" kern="1200" dirty="0"/>
            <a:t> </a:t>
          </a:r>
          <a:r>
            <a:rPr lang="en-US" sz="1200" b="1" kern="1200" dirty="0" err="1"/>
            <a:t>nationellt</a:t>
          </a:r>
          <a:r>
            <a:rPr lang="en-US" sz="1200" b="1" kern="1200" dirty="0"/>
            <a:t> </a:t>
          </a:r>
          <a:r>
            <a:rPr lang="en-US" sz="1200" b="1" kern="1200" dirty="0" err="1"/>
            <a:t>nätverk</a:t>
          </a:r>
          <a:r>
            <a:rPr lang="en-US" sz="1200" b="1" kern="1200" dirty="0"/>
            <a:t> av </a:t>
          </a:r>
          <a:r>
            <a:rPr lang="en-US" sz="1200" b="1" kern="1200" dirty="0" err="1"/>
            <a:t>personer</a:t>
          </a:r>
          <a:r>
            <a:rPr lang="en-US" sz="1200" b="1" kern="1200" dirty="0"/>
            <a:t> med </a:t>
          </a:r>
          <a:r>
            <a:rPr lang="en-US" sz="1200" b="1" kern="1200" dirty="0" err="1"/>
            <a:t>hög</a:t>
          </a:r>
          <a:r>
            <a:rPr lang="en-US" sz="1200" b="1" kern="1200" dirty="0"/>
            <a:t> </a:t>
          </a:r>
          <a:r>
            <a:rPr lang="en-US" sz="1200" b="1" kern="1200" dirty="0" err="1"/>
            <a:t>kompetens</a:t>
          </a:r>
          <a:r>
            <a:rPr lang="en-US" sz="1200" b="1" kern="1200" dirty="0"/>
            <a:t> </a:t>
          </a:r>
          <a:r>
            <a:rPr lang="en-US" sz="1200" b="1" kern="1200" dirty="0" err="1"/>
            <a:t>inom</a:t>
          </a:r>
          <a:r>
            <a:rPr lang="en-US" sz="1200" b="1" kern="1200" dirty="0"/>
            <a:t> </a:t>
          </a:r>
          <a:r>
            <a:rPr lang="en-US" sz="1200" b="1" kern="1200" dirty="0" err="1"/>
            <a:t>hälsofrämjande</a:t>
          </a:r>
          <a:r>
            <a:rPr lang="en-US" sz="1200" b="1" kern="1200" dirty="0"/>
            <a:t> </a:t>
          </a:r>
          <a:r>
            <a:rPr lang="en-US" sz="1200" b="1" kern="1200" dirty="0" err="1"/>
            <a:t>och</a:t>
          </a:r>
          <a:r>
            <a:rPr lang="en-US" sz="1200" b="1" kern="1200" dirty="0"/>
            <a:t> </a:t>
          </a:r>
          <a:r>
            <a:rPr lang="en-US" sz="1200" b="1" kern="1200" dirty="0" err="1"/>
            <a:t>förebyggande</a:t>
          </a:r>
          <a:r>
            <a:rPr lang="en-US" sz="1200" b="1" kern="1200" dirty="0"/>
            <a:t> </a:t>
          </a:r>
          <a:r>
            <a:rPr lang="en-US" sz="1200" b="1" kern="1200" dirty="0" err="1"/>
            <a:t>hälso</a:t>
          </a:r>
          <a:r>
            <a:rPr lang="en-US" sz="1200" b="1" kern="1200" dirty="0"/>
            <a:t>- </a:t>
          </a:r>
          <a:r>
            <a:rPr lang="en-US" sz="1200" b="1" kern="1200" dirty="0" err="1"/>
            <a:t>och</a:t>
          </a:r>
          <a:r>
            <a:rPr lang="en-US" sz="1200" b="1" kern="1200" dirty="0"/>
            <a:t> </a:t>
          </a:r>
          <a:r>
            <a:rPr lang="en-US" sz="1200" b="1" kern="1200" dirty="0" err="1"/>
            <a:t>sjukvård</a:t>
          </a:r>
          <a:r>
            <a:rPr lang="en-US" sz="1200" b="1" kern="1200" dirty="0"/>
            <a:t>.</a:t>
          </a:r>
        </a:p>
      </dsp:txBody>
      <dsp:txXfrm>
        <a:off x="75768" y="3053169"/>
        <a:ext cx="3093750" cy="720000"/>
      </dsp:txXfrm>
    </dsp:sp>
    <dsp:sp modelId="{ECF623DF-635B-4FF6-AE78-03A3D8120914}">
      <dsp:nvSpPr>
        <dsp:cNvPr id="0" name=""/>
        <dsp:cNvSpPr/>
      </dsp:nvSpPr>
      <dsp:spPr>
        <a:xfrm>
          <a:off x="4314206" y="578168"/>
          <a:ext cx="1887187" cy="1887187"/>
        </a:xfrm>
        <a:prstGeom prst="ellipse">
          <a:avLst/>
        </a:prstGeom>
        <a:solidFill>
          <a:srgbClr val="45752B"/>
        </a:solidFill>
        <a:ln>
          <a:noFill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60CBFF-5F5D-409E-A302-93F09FF21064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9AFC69-2A46-46AD-807A-DC6810604723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200" b="1" kern="1200" dirty="0"/>
            <a:t>HFS </a:t>
          </a:r>
          <a:r>
            <a:rPr lang="en-US" sz="1200" b="1" kern="1200" dirty="0" err="1"/>
            <a:t>är</a:t>
          </a:r>
          <a:r>
            <a:rPr lang="en-US" sz="1200" b="1" kern="1200" dirty="0"/>
            <a:t> </a:t>
          </a:r>
          <a:r>
            <a:rPr lang="en-US" sz="1200" b="1" kern="1200" dirty="0" err="1"/>
            <a:t>ett</a:t>
          </a:r>
          <a:r>
            <a:rPr lang="en-US" sz="1200" b="1" kern="1200" dirty="0"/>
            <a:t> </a:t>
          </a:r>
          <a:r>
            <a:rPr lang="en-US" sz="1200" b="1" kern="1200" dirty="0" err="1"/>
            <a:t>nätverk</a:t>
          </a:r>
          <a:r>
            <a:rPr lang="en-US" sz="1200" b="1" kern="1200" dirty="0"/>
            <a:t> med </a:t>
          </a:r>
          <a:r>
            <a:rPr lang="en-US" sz="1200" b="1" kern="1200" dirty="0" err="1"/>
            <a:t>syfte</a:t>
          </a:r>
          <a:r>
            <a:rPr lang="en-US" sz="1200" b="1" kern="1200" dirty="0"/>
            <a:t> </a:t>
          </a:r>
          <a:r>
            <a:rPr lang="en-US" sz="1200" b="1" kern="1200" dirty="0" err="1"/>
            <a:t>är</a:t>
          </a:r>
          <a:r>
            <a:rPr lang="en-US" sz="1200" b="1" kern="1200" dirty="0"/>
            <a:t> </a:t>
          </a:r>
          <a:r>
            <a:rPr lang="en-US" sz="1200" b="1" kern="1200" dirty="0" err="1"/>
            <a:t>att</a:t>
          </a:r>
          <a:r>
            <a:rPr lang="en-US" sz="1200" b="1" kern="1200" dirty="0"/>
            <a:t> </a:t>
          </a:r>
          <a:r>
            <a:rPr lang="en-US" sz="1200" b="1" kern="1200" dirty="0" err="1"/>
            <a:t>stödja</a:t>
          </a:r>
          <a:r>
            <a:rPr lang="en-US" sz="1200" b="1" kern="1200" dirty="0"/>
            <a:t> </a:t>
          </a:r>
          <a:r>
            <a:rPr lang="en-US" sz="1200" b="1" kern="1200" dirty="0" err="1"/>
            <a:t>hälsoorientering</a:t>
          </a:r>
          <a:r>
            <a:rPr lang="en-US" sz="1200" b="1" kern="1200" dirty="0"/>
            <a:t> </a:t>
          </a:r>
          <a:r>
            <a:rPr lang="en-US" sz="1200" b="1" kern="1200" dirty="0" err="1"/>
            <a:t>i</a:t>
          </a:r>
          <a:r>
            <a:rPr lang="en-US" sz="1200" b="1" kern="1200" dirty="0"/>
            <a:t> </a:t>
          </a:r>
          <a:r>
            <a:rPr lang="en-US" sz="1200" b="1" kern="1200" dirty="0" err="1"/>
            <a:t>svensk</a:t>
          </a:r>
          <a:r>
            <a:rPr lang="en-US" sz="1200" b="1" kern="1200" dirty="0"/>
            <a:t> </a:t>
          </a:r>
          <a:r>
            <a:rPr lang="en-US" sz="1200" b="1" kern="1200" dirty="0" err="1"/>
            <a:t>hälso</a:t>
          </a:r>
          <a:r>
            <a:rPr lang="en-US" sz="1200" b="1" kern="1200" dirty="0"/>
            <a:t>- </a:t>
          </a:r>
          <a:r>
            <a:rPr lang="en-US" sz="1200" b="1" kern="1200" dirty="0" err="1"/>
            <a:t>och</a:t>
          </a:r>
          <a:r>
            <a:rPr lang="en-US" sz="1200" b="1" kern="1200" dirty="0"/>
            <a:t> </a:t>
          </a:r>
          <a:r>
            <a:rPr lang="en-US" sz="1200" b="1" kern="1200" dirty="0" err="1"/>
            <a:t>sjukvård</a:t>
          </a:r>
          <a:r>
            <a:rPr lang="en-US" sz="1200" b="1" kern="1200" dirty="0"/>
            <a:t>.</a:t>
          </a:r>
        </a:p>
      </dsp:txBody>
      <dsp:txXfrm>
        <a:off x="3710925" y="3053169"/>
        <a:ext cx="3093750" cy="720000"/>
      </dsp:txXfrm>
    </dsp:sp>
    <dsp:sp modelId="{001CB101-75F0-40C3-9EE4-EAA3690FEEB4}">
      <dsp:nvSpPr>
        <dsp:cNvPr id="0" name=""/>
        <dsp:cNvSpPr/>
      </dsp:nvSpPr>
      <dsp:spPr>
        <a:xfrm>
          <a:off x="7949362" y="578168"/>
          <a:ext cx="1887187" cy="1887187"/>
        </a:xfrm>
        <a:prstGeom prst="ellipse">
          <a:avLst/>
        </a:prstGeom>
        <a:solidFill>
          <a:srgbClr val="45752B"/>
        </a:solidFill>
        <a:ln>
          <a:noFill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7FFAB4-4EFB-4E50-8A9D-43300C18E686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A2C3B-D643-4D08-9176-28909B678BBA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200" b="1" kern="1200" dirty="0"/>
            <a:t>HFS </a:t>
          </a:r>
          <a:r>
            <a:rPr lang="en-US" sz="1200" b="1" kern="1200" dirty="0" err="1"/>
            <a:t>är</a:t>
          </a:r>
          <a:r>
            <a:rPr lang="en-US" sz="1200" b="1" kern="1200" dirty="0"/>
            <a:t> </a:t>
          </a:r>
          <a:r>
            <a:rPr lang="en-US" sz="1200" b="1" kern="1200" dirty="0" err="1"/>
            <a:t>ett</a:t>
          </a:r>
          <a:r>
            <a:rPr lang="en-US" sz="1200" b="1" kern="1200" dirty="0"/>
            <a:t> </a:t>
          </a:r>
          <a:r>
            <a:rPr lang="en-US" sz="1200" b="1" kern="1200" dirty="0" err="1"/>
            <a:t>nätverk</a:t>
          </a:r>
          <a:r>
            <a:rPr lang="en-US" sz="1200" b="1" kern="1200" dirty="0"/>
            <a:t> </a:t>
          </a:r>
          <a:r>
            <a:rPr lang="en-US" sz="1200" b="1" kern="1200" dirty="0" err="1"/>
            <a:t>som</a:t>
          </a:r>
          <a:r>
            <a:rPr lang="en-US" sz="1200" b="1" kern="1200" dirty="0"/>
            <a:t> </a:t>
          </a:r>
          <a:r>
            <a:rPr lang="en-US" sz="1200" b="1" kern="1200" dirty="0" err="1"/>
            <a:t>sprider</a:t>
          </a:r>
          <a:r>
            <a:rPr lang="en-US" sz="1200" b="1" kern="1200" dirty="0"/>
            <a:t> </a:t>
          </a:r>
          <a:r>
            <a:rPr lang="en-US" sz="1200" b="1" kern="1200" dirty="0" err="1"/>
            <a:t>kunskap</a:t>
          </a:r>
          <a:r>
            <a:rPr lang="en-US" sz="1200" b="1" kern="1200" dirty="0"/>
            <a:t>, </a:t>
          </a:r>
          <a:r>
            <a:rPr lang="en-US" sz="1200" b="1" kern="1200" dirty="0" err="1"/>
            <a:t>inspirerar</a:t>
          </a:r>
          <a:r>
            <a:rPr lang="en-US" sz="1200" b="1" kern="1200" dirty="0"/>
            <a:t> </a:t>
          </a:r>
          <a:r>
            <a:rPr lang="en-US" sz="1200" b="1" kern="1200" dirty="0" err="1"/>
            <a:t>och</a:t>
          </a:r>
          <a:r>
            <a:rPr lang="en-US" sz="1200" b="1" kern="1200" dirty="0"/>
            <a:t> </a:t>
          </a:r>
          <a:r>
            <a:rPr lang="en-US" sz="1200" b="1" kern="1200"/>
            <a:t>påverkar</a:t>
          </a:r>
          <a:r>
            <a:rPr lang="en-US" sz="1200" b="1" kern="1200" dirty="0"/>
            <a:t> </a:t>
          </a:r>
          <a:r>
            <a:rPr lang="en-US" sz="1200" b="1" kern="1200" dirty="0" err="1"/>
            <a:t>inom</a:t>
          </a:r>
          <a:r>
            <a:rPr lang="en-US" sz="1200" b="1" kern="1200" dirty="0"/>
            <a:t> </a:t>
          </a:r>
          <a:r>
            <a:rPr lang="en-US" sz="1200" b="1" kern="1200" dirty="0" err="1"/>
            <a:t>perspektiven</a:t>
          </a:r>
          <a:r>
            <a:rPr lang="en-US" sz="1200" b="1" kern="1200" dirty="0"/>
            <a:t> </a:t>
          </a:r>
          <a:r>
            <a:rPr lang="en-US" sz="1200" b="1" kern="1200" dirty="0" err="1"/>
            <a:t>styrning</a:t>
          </a:r>
          <a:r>
            <a:rPr lang="en-US" sz="1200" b="1" kern="1200" dirty="0"/>
            <a:t> </a:t>
          </a:r>
          <a:r>
            <a:rPr lang="en-US" sz="1200" b="1" kern="1200" dirty="0" err="1"/>
            <a:t>och</a:t>
          </a:r>
          <a:r>
            <a:rPr lang="en-US" sz="1200" b="1" kern="1200" dirty="0"/>
            <a:t> </a:t>
          </a:r>
          <a:r>
            <a:rPr lang="en-US" sz="1200" b="1" kern="1200" dirty="0" err="1"/>
            <a:t>ledning</a:t>
          </a:r>
          <a:r>
            <a:rPr lang="en-US" sz="1200" b="1" kern="1200" dirty="0"/>
            <a:t>, </a:t>
          </a:r>
          <a:r>
            <a:rPr lang="en-US" sz="1200" b="1" kern="1200" dirty="0" err="1"/>
            <a:t>befolkning</a:t>
          </a:r>
          <a:r>
            <a:rPr lang="en-US" sz="1200" b="1" kern="1200" dirty="0"/>
            <a:t>, patient </a:t>
          </a:r>
          <a:r>
            <a:rPr lang="en-US" sz="1200" b="1" kern="1200" dirty="0" err="1"/>
            <a:t>och</a:t>
          </a:r>
          <a:r>
            <a:rPr lang="en-US" sz="1200" b="1" kern="1200" dirty="0"/>
            <a:t> </a:t>
          </a:r>
          <a:r>
            <a:rPr lang="en-US" sz="1200" b="1" kern="1200" dirty="0" err="1"/>
            <a:t>medarbetare</a:t>
          </a:r>
          <a:r>
            <a:rPr lang="en-US" sz="1200" b="1" kern="1200" dirty="0"/>
            <a:t>.</a:t>
          </a:r>
        </a:p>
      </dsp:txBody>
      <dsp:txXfrm>
        <a:off x="7346081" y="3053169"/>
        <a:ext cx="30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EC58AF58-CD5A-D14C-AC65-92045D99A8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35C2880-E0DD-8145-87B0-D08A08D7D3E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E73C6A5-FB1D-3046-9BAB-CE665A54FC0F}" type="datetimeFigureOut">
              <a:rPr lang="sv-SE" altLang="sv-SE"/>
              <a:pPr>
                <a:defRPr/>
              </a:pPr>
              <a:t>2025-01-27</a:t>
            </a:fld>
            <a:endParaRPr lang="sv-SE" alt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E7F678A1-D4A5-934F-A4E8-93FAE552C4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AEB220D8-9438-A441-B4BB-616331A53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altLang="sv-SE" noProof="0"/>
              <a:t>Klicka här för att ändra format på bakgrundstexten</a:t>
            </a:r>
          </a:p>
          <a:p>
            <a:pPr lvl="1"/>
            <a:r>
              <a:rPr lang="sv-SE" altLang="sv-SE" noProof="0"/>
              <a:t>Nivå två</a:t>
            </a:r>
          </a:p>
          <a:p>
            <a:pPr lvl="2"/>
            <a:r>
              <a:rPr lang="sv-SE" altLang="sv-SE" noProof="0"/>
              <a:t>Nivå tre</a:t>
            </a:r>
          </a:p>
          <a:p>
            <a:pPr lvl="3"/>
            <a:r>
              <a:rPr lang="sv-SE" altLang="sv-SE" noProof="0"/>
              <a:t>Nivå fyra</a:t>
            </a:r>
          </a:p>
          <a:p>
            <a:pPr lvl="4"/>
            <a:r>
              <a:rPr lang="sv-SE" altLang="sv-SE" noProof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7ABDFF8-70CD-BF4F-8083-1C5683B866F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9BCF104-8755-3849-AF4F-FCC233B161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7C155C-0948-1D4D-94DD-53E0DB5C4453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9109335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svenska nätverket för hälsofrämjande Hälso- och sjukvård (HFS) är ett nationellt nätverk som samlar personer med kunskap, erfarenhet och intresse av hälsofrämjande och förebyggande arbetssätt i Hälso- och sjukvården</a:t>
            </a:r>
          </a:p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Syftet med nätverket är att främja en hälsoorientering i Hälso- och sjukvård som omfattar beslutsfattande, genomförande och interaktion med patienter, brukare och närstående.</a:t>
            </a:r>
          </a:p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är viktigt att ha klart för sig skillnader på hälsofrämjande och förebyggande insatser.</a:t>
            </a:r>
          </a:p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Hälsofrämjande 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insatser syftar till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 stärka patienternas tilltro till sin egen förmåga och bidra till en god självupplevd hälsa.</a:t>
            </a:r>
          </a:p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Förebyggande insatser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syftar till att förhindra uppkomst av sjukdom/ohälsa eller till att minska försämring av redan befintlig sjukdom/ohälsa.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90E1C-BC0B-4768-815F-988F4B08AA19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1593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När någon tänker på och beskriver HFS utifrån vad nätverket kännetecknas av så är det: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kompetens</a:t>
            </a:r>
            <a:r>
              <a:rPr lang="sv-SE" dirty="0"/>
              <a:t>, där deltagarna både har kunskap och erfarenhet inom området.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engagemang </a:t>
            </a:r>
            <a:r>
              <a:rPr lang="sv-SE" dirty="0"/>
              <a:t>där deltagarna tror på värdet av hälsofrämjande insatser och lever som de lär.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›där alla välvilligt delar med sig av sina kunskaper och erfarenheter med andra över gränser.</a:t>
            </a:r>
          </a:p>
          <a:p>
            <a:endParaRPr lang="sv-SE" dirty="0"/>
          </a:p>
          <a:p>
            <a:r>
              <a:rPr lang="sv-SE" dirty="0"/>
              <a:t>Det är viktigt att trycka på att HFS inte genererar ny kunskap utan bygger sina ställningstagande på vetenskap och beprövad erfarenhet.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C155C-0948-1D4D-94DD-53E0DB5C4453}" type="slidenum">
              <a:rPr lang="sv-SE" altLang="sv-SE" smtClean="0"/>
              <a:pPr/>
              <a:t>12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002548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Varför är det viktigt att vara medlem i HFS och vad ger det för mervärde?</a:t>
            </a:r>
          </a:p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rutorna!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90E1C-BC0B-4768-815F-988F4B08AA19}" type="slidenum">
              <a:rPr lang="sv-SE" smtClean="0"/>
              <a:pPr>
                <a:defRPr/>
              </a:pPr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7045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Vad skiljer HFS från andra nätverk och aktörer inom hälso- och sjukvården?</a:t>
            </a:r>
          </a:p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sv-S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rutorna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90E1C-BC0B-4768-815F-988F4B08AA19}" type="slidenum">
              <a:rPr lang="sv-SE" smtClean="0"/>
              <a:pPr>
                <a:defRPr/>
              </a:pPr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7807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90E1C-BC0B-4768-815F-988F4B08AA19}" type="slidenum">
              <a:rPr lang="sv-SE" smtClean="0"/>
              <a:pPr>
                <a:defRPr/>
              </a:pPr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1833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Tanken på en mer hälso-orienterad Hälso- och sjukvård startade formellt vid ”</a:t>
            </a:r>
            <a:r>
              <a:rPr lang="sv-SE" b="0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First International Conference on Health Promotion, Ottawa, Canada, 17–21 November 1986 på initiativ av WHO. </a:t>
            </a:r>
          </a:p>
          <a:p>
            <a:endParaRPr lang="sv-SE" dirty="0"/>
          </a:p>
          <a:p>
            <a:r>
              <a:rPr lang="sv-SE" dirty="0"/>
              <a:t>Där enades länderna om  ”The Ottawa Charter” som innebar att: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skapa en hälsoinriktad samhällspolitik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förnya Hälso- och sjukvården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skapa stödjande miljöer för hälsa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utveckla personliga färdigheter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stärka möjligheter till insatser på lokal nivå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7C155C-0948-1D4D-94DD-53E0DB5C4453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516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v-SE" altLang="sv-SE" dirty="0"/>
              <a:t>Efter konferensen i Ottawa bildades ett internationellt närverk för att förverkliga intentionerna i The Ottawa Charter.</a:t>
            </a:r>
          </a:p>
          <a:p>
            <a:r>
              <a:rPr lang="sv-SE" altLang="sv-SE" dirty="0"/>
              <a:t>Nätverket heter Health Promoting Hospitals &amp; Health Services (HPH) och har 2023 över 600 sjukhus och vårdorganisationer anslutna i 33 länder.</a:t>
            </a:r>
          </a:p>
          <a:p>
            <a:endParaRPr lang="sv-SE" altLang="sv-SE" dirty="0"/>
          </a:p>
          <a:p>
            <a:r>
              <a:rPr lang="sv-SE" altLang="sv-SE" dirty="0"/>
              <a:t>Sverige är medlem i HPH.</a:t>
            </a:r>
          </a:p>
          <a:p>
            <a:endParaRPr lang="sv-SE" altLang="sv-SE" dirty="0"/>
          </a:p>
          <a:p>
            <a:r>
              <a:rPr lang="sv-SE" altLang="sv-SE" dirty="0"/>
              <a:t>HPH arbetar för att stödja de nationella nätverken och organisationerna och arrangerar årliga internationella konferenser</a:t>
            </a:r>
          </a:p>
          <a:p>
            <a:endParaRPr lang="sv-SE" altLang="sv-SE" dirty="0"/>
          </a:p>
          <a:p>
            <a:r>
              <a:rPr lang="sv-SE" altLang="sv-SE" dirty="0"/>
              <a:t>2009 Grekland</a:t>
            </a:r>
          </a:p>
          <a:p>
            <a:r>
              <a:rPr lang="sv-SE" altLang="sv-SE" dirty="0"/>
              <a:t>2010 Storbritannien</a:t>
            </a:r>
          </a:p>
          <a:p>
            <a:r>
              <a:rPr lang="sv-SE" altLang="sv-SE" dirty="0"/>
              <a:t>2011 Finland</a:t>
            </a:r>
          </a:p>
          <a:p>
            <a:r>
              <a:rPr lang="sv-SE" altLang="sv-SE" dirty="0"/>
              <a:t>2012 Taiwan</a:t>
            </a:r>
          </a:p>
          <a:p>
            <a:r>
              <a:rPr lang="sv-SE" altLang="sv-SE" dirty="0"/>
              <a:t>2013 Sverige, Göteborg</a:t>
            </a:r>
          </a:p>
          <a:p>
            <a:r>
              <a:rPr lang="sv-SE" altLang="sv-SE" dirty="0"/>
              <a:t>2014 Spanien</a:t>
            </a:r>
          </a:p>
          <a:p>
            <a:r>
              <a:rPr lang="sv-SE" altLang="sv-SE" dirty="0"/>
              <a:t>2015 Norge</a:t>
            </a:r>
          </a:p>
          <a:p>
            <a:r>
              <a:rPr lang="sv-SE" altLang="sv-SE" dirty="0"/>
              <a:t>2016 USA</a:t>
            </a:r>
          </a:p>
          <a:p>
            <a:r>
              <a:rPr lang="sv-SE" altLang="sv-SE" dirty="0"/>
              <a:t>2017 Österrike</a:t>
            </a:r>
          </a:p>
          <a:p>
            <a:r>
              <a:rPr lang="sv-SE" altLang="sv-SE" dirty="0"/>
              <a:t>2018 Italien</a:t>
            </a:r>
          </a:p>
          <a:p>
            <a:r>
              <a:rPr lang="sv-SE" altLang="sv-SE" dirty="0"/>
              <a:t>2019 Polen</a:t>
            </a:r>
          </a:p>
          <a:p>
            <a:r>
              <a:rPr lang="sv-SE" altLang="sv-SE" dirty="0"/>
              <a:t>2020 Sydkorea</a:t>
            </a:r>
          </a:p>
          <a:p>
            <a:r>
              <a:rPr lang="sv-SE" dirty="0"/>
              <a:t>2021 Frankrike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7C155C-0948-1D4D-94DD-53E0DB5C4453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756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Det svenska HFS nätverket startade 1996 och 2023 är 20 av 21 regioner medlemmar. </a:t>
            </a:r>
          </a:p>
          <a:p>
            <a:r>
              <a:rPr lang="sv-SE" dirty="0" smtClean="0"/>
              <a:t>Region </a:t>
            </a:r>
            <a:r>
              <a:rPr lang="sv-SE" dirty="0" smtClean="0"/>
              <a:t>Kalmar lämnade nätverket 2023</a:t>
            </a:r>
            <a:endParaRPr lang="sv-SE" dirty="0"/>
          </a:p>
          <a:p>
            <a:endParaRPr lang="sv-SE" dirty="0"/>
          </a:p>
          <a:p>
            <a:r>
              <a:rPr lang="sv-SE" dirty="0"/>
              <a:t>Genom att en region är medlem i nätverket så har samtliga offentligt  finansierade aktörer i regionen möjlighet att delta i nätverkets aktiviteter och erfarenhetsutbyte.</a:t>
            </a:r>
          </a:p>
          <a:p>
            <a:endParaRPr lang="sv-SE" dirty="0"/>
          </a:p>
          <a:p>
            <a:r>
              <a:rPr lang="sv-SE" dirty="0"/>
              <a:t>Nätverkens aktiviteter riktar sig till alla aktörer inom Hälso- och sjukvård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C155C-0948-1D4D-94DD-53E0DB5C4453}" type="slidenum">
              <a:rPr lang="sv-SE" altLang="sv-SE" smtClean="0"/>
              <a:pPr/>
              <a:t>5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27783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HFS idé är att gemensamt driva utvecklingen av en jämlik och hälsofrämjande Hälso- och sjukvård för patienter, medarbetare och befolkning.</a:t>
            </a:r>
          </a:p>
          <a:p>
            <a:endParaRPr lang="sv-SE" dirty="0"/>
          </a:p>
          <a:p>
            <a:r>
              <a:rPr lang="sv-SE" dirty="0"/>
              <a:t>HFS arbetar genom att sprida kunskap, inspirera och påverka andra aktörer att arbeta mer hälso-orienterat.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C155C-0948-1D4D-94DD-53E0DB5C4453}" type="slidenum">
              <a:rPr lang="sv-SE" altLang="sv-SE" smtClean="0"/>
              <a:pPr/>
              <a:t>6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678122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HFS har aktiviteter inom fyra perspektiv som alla behövs för en hälsofrämjande Hälso- och sjukvård.</a:t>
            </a:r>
          </a:p>
          <a:p>
            <a:endParaRPr lang="sv-SE" dirty="0"/>
          </a:p>
          <a:p>
            <a:r>
              <a:rPr lang="sv-SE" b="1" dirty="0"/>
              <a:t>Styr- och ledningsperspektivet</a:t>
            </a:r>
          </a:p>
          <a:p>
            <a:r>
              <a:rPr lang="sv-SE" dirty="0"/>
              <a:t>Beslutsfattande såväl på politisk som tjänstepersonsnivå är avgörande för att utveckla en hälso-orienterad verksamhet.</a:t>
            </a:r>
          </a:p>
          <a:p>
            <a:r>
              <a:rPr lang="sv-SE" dirty="0"/>
              <a:t>Det behövs en helhetssyn på Hälso- och sjukvårdens uppdrag där insatserna är värdeskapande för de som omfattas av dem och där resurserna används på ett effektivt sätt.</a:t>
            </a:r>
          </a:p>
          <a:p>
            <a:endParaRPr lang="sv-SE" dirty="0"/>
          </a:p>
          <a:p>
            <a:r>
              <a:rPr lang="sv-SE" b="1" dirty="0"/>
              <a:t>Patientperspektivet</a:t>
            </a:r>
            <a:endParaRPr lang="sv-SE" b="0" dirty="0"/>
          </a:p>
          <a:p>
            <a:r>
              <a:rPr lang="sv-SE" b="0" dirty="0"/>
              <a:t>HFS verkar för att integrera hälsofrämjande och förebyggande insatser som en naturlig del i hela vårdkedjan och att resultatet speglas i patienternas hälsa.</a:t>
            </a:r>
          </a:p>
          <a:p>
            <a:endParaRPr lang="sv-SE" b="0" dirty="0"/>
          </a:p>
          <a:p>
            <a:r>
              <a:rPr lang="sv-SE" b="1" dirty="0"/>
              <a:t>Befolkningsperspektivet</a:t>
            </a:r>
            <a:endParaRPr lang="sv-SE" b="0" dirty="0"/>
          </a:p>
          <a:p>
            <a:r>
              <a:rPr lang="sv-SE" b="0" dirty="0"/>
              <a:t>HFS verkar för att stödja Hälso- och sjukvårdens insatser även på befolkningsnivå för att därigenom bidra till en god och jämlik hälsa.</a:t>
            </a:r>
          </a:p>
          <a:p>
            <a:endParaRPr lang="sv-SE" b="0" dirty="0"/>
          </a:p>
          <a:p>
            <a:r>
              <a:rPr lang="sv-SE" b="1" dirty="0"/>
              <a:t>Medarbetarperspektivet</a:t>
            </a:r>
          </a:p>
          <a:p>
            <a:r>
              <a:rPr lang="sv-SE" b="0" dirty="0"/>
              <a:t>Hälso- och sjukvård är sammantaget den ojämförligt största arbetsgivaren i landet och bör som sådan föregå med gott exempel genom att rikta hälsofrämjande och förebyggande insatser till de egna medarbetarna så att de har den bästa hälsan.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C155C-0948-1D4D-94DD-53E0DB5C4453}" type="slidenum">
              <a:rPr lang="sv-SE" altLang="sv-SE" smtClean="0"/>
              <a:pPr/>
              <a:t>8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831585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HFS bedriver en stor del av sitt operativa arbete i temagrupper som fokuserar på olika områden som berör hälsa och där ett ökat inslag av hälso-orientering kan bidra till en bättre och mer jämlik hälsa.</a:t>
            </a:r>
          </a:p>
          <a:p>
            <a:endParaRPr lang="sv-SE" dirty="0"/>
          </a:p>
          <a:p>
            <a:r>
              <a:rPr lang="sv-SE" dirty="0"/>
              <a:t>För närvarande finns det 12 temagrupper och varje medlemsregion har möjlighet att utse deltagare i temagrupperna. </a:t>
            </a:r>
          </a:p>
          <a:p>
            <a:endParaRPr lang="sv-SE" dirty="0"/>
          </a:p>
          <a:p>
            <a:r>
              <a:rPr lang="sv-SE" dirty="0"/>
              <a:t>Temagrupperna utbyter också erfarenheter med varandra inom områden som berör flera teman.</a:t>
            </a:r>
          </a:p>
          <a:p>
            <a:endParaRPr lang="sv-SE" dirty="0"/>
          </a:p>
          <a:p>
            <a:r>
              <a:rPr lang="sv-SE" dirty="0"/>
              <a:t>Temagrupperna har också i uppdrag att involvera patienter i sitt arbete.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C155C-0948-1D4D-94DD-53E0DB5C4453}" type="slidenum">
              <a:rPr lang="sv-SE" altLang="sv-SE" smtClean="0"/>
              <a:pPr/>
              <a:t>9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24017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När någon ställer frågan vad är HFS och vad sysslar nätverket med så är svaret att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HFS verkar för en helhetssyn på vad hälsofrämjande hälso- och  sjukvård innebär.</a:t>
            </a:r>
          </a:p>
          <a:p>
            <a:pPr marL="0" indent="0">
              <a:buNone/>
            </a:pPr>
            <a:r>
              <a:rPr lang="sv-SE" sz="1200" dirty="0"/>
              <a:t>	Det innebär att vidga begreppet så att det inte bara handlar om levnadsvanor vilket är en vanlig missuppfattning.</a:t>
            </a:r>
          </a:p>
          <a:p>
            <a:pPr marL="0" indent="0">
              <a:buNone/>
            </a:pPr>
            <a:r>
              <a:rPr lang="sv-SE" sz="1200" dirty="0"/>
              <a:t>	Ett viktigt inslag är att lyfta patientens tilltro till sin egen förmåga.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HFS verkar för en förflyttning i hälso- och sjukvården från fokus på sjukdom till fokus på hälsa.</a:t>
            </a:r>
          </a:p>
          <a:p>
            <a:pPr marL="0" indent="0">
              <a:buNone/>
            </a:pPr>
            <a:r>
              <a:rPr lang="sv-SE" sz="1200" dirty="0"/>
              <a:t>	Hälso- och sjukvården är genom sin naturvetenskapliga utgångspunkt av tradition mer fokuserad på att ställa rätt diagnos, ge rätt behandling och följa upp utfallet av insatsen.</a:t>
            </a:r>
          </a:p>
          <a:p>
            <a:pPr marL="0" indent="0">
              <a:buNone/>
            </a:pPr>
            <a:r>
              <a:rPr lang="sv-SE" sz="1200" dirty="0"/>
              <a:t>	Här behöver det ske en förflyttning så att fokus ligger mindre på sjukdomen och mer på hur hälso- och sjukvårdens insatser bidrar till en mer jämlik och bättre hälsa.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1200" dirty="0"/>
              <a:t>HFS synliggör betydelsen av hälsofrämjande hälso- och sjukvård för att åstadkomma en god och jämlik hälsa.</a:t>
            </a:r>
          </a:p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90E1C-BC0B-4768-815F-988F4B08AA19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7890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HFS ska vara ett nätverk som sprider kunskap, inspirerar och påverkar aktörer till hälsoorientering.</a:t>
            </a:r>
          </a:p>
          <a:p>
            <a:endParaRPr lang="sv-SE" dirty="0"/>
          </a:p>
          <a:p>
            <a:r>
              <a:rPr lang="sv-SE" dirty="0"/>
              <a:t>Målbilden är ett nätverk som gör ett tydligt avtryck när det gäller hälsofrämjande frågor, både i enskilda regioner och i Sverige i stort. </a:t>
            </a:r>
          </a:p>
          <a:p>
            <a:endParaRPr lang="sv-SE" dirty="0"/>
          </a:p>
          <a:p>
            <a:r>
              <a:rPr lang="sv-SE" dirty="0"/>
              <a:t>HFS ska vara en arena för kunskapsutbyte med en helhetssyn på systemet. </a:t>
            </a:r>
          </a:p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90E1C-BC0B-4768-815F-988F4B08AA19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0004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21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 däm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D21B40-8A7A-A542-87E1-B40B5748D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94CD-C7C3-3041-A8F2-C56481C60EAE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4DBAC3E-7A94-194B-8BA7-EAE33D6C1D44}"/>
              </a:ext>
            </a:extLst>
          </p:cNvPr>
          <p:cNvSpPr/>
          <p:nvPr userDrawn="1"/>
        </p:nvSpPr>
        <p:spPr>
          <a:xfrm>
            <a:off x="0" y="8038"/>
            <a:ext cx="12192000" cy="6849962"/>
          </a:xfrm>
          <a:prstGeom prst="rect">
            <a:avLst/>
          </a:prstGeom>
          <a:solidFill>
            <a:srgbClr val="44752A">
              <a:alpha val="4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362095C4-648D-1A4E-B95C-2066C9558FDB}"/>
              </a:ext>
            </a:extLst>
          </p:cNvPr>
          <p:cNvGrpSpPr/>
          <p:nvPr userDrawn="1"/>
        </p:nvGrpSpPr>
        <p:grpSpPr>
          <a:xfrm>
            <a:off x="337265" y="118362"/>
            <a:ext cx="876987" cy="381600"/>
            <a:chOff x="337265" y="118362"/>
            <a:chExt cx="876987" cy="381600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E00B0C0F-2893-F942-B836-5AC97FCA7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4205" y="229921"/>
              <a:ext cx="450047" cy="173967"/>
            </a:xfrm>
            <a:prstGeom prst="rect">
              <a:avLst/>
            </a:prstGeom>
          </p:spPr>
        </p:pic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953F4DF0-EB24-7047-B070-D41FAD3A5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7265" y="118362"/>
              <a:ext cx="381600" cy="38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4874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7E7ED7-6F67-F64F-95E7-0F0B8F978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DB8F2AF-02FC-8C47-9C74-2FB3CB0F8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6BD2541-5F84-F240-978F-0083EBC6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7EC8A1-164E-694E-9ABE-D393DAD2DFCE}" type="datetimeFigureOut">
              <a:rPr lang="sv-SE" smtClean="0"/>
              <a:t>2025-01-27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F9A3D34-DC0E-0C4E-9C80-82429F1FA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7F5E55-3F9A-E147-BCAE-060336127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94CD-C7C3-3041-A8F2-C56481C60E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512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4B1ACB-37C5-A043-A662-28FFC0749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E3139E5-E32D-9340-8070-F011195767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E09685B-17A3-3447-9BAB-A168B57FE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1A7CDB1-B0CE-5547-A754-7023A2B8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7EC8A1-164E-694E-9ABE-D393DAD2DFCE}" type="datetimeFigureOut">
              <a:rPr lang="sv-SE" smtClean="0"/>
              <a:t>2025-01-27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5B97335-499B-BA40-BA25-A828D19DC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365066F-854F-1C4B-8E23-B11FC60B0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94CD-C7C3-3041-A8F2-C56481C60E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3950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3F6E86-4B5A-5842-B5EA-178300AF3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EDA9AB5-D822-6748-9A52-EAC1854CD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4502E60-DDD2-634F-A036-84407F269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2492765-0550-BC41-9AA9-63622D297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10CAD01-06C1-6045-A2F0-FBCF124288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FE1356D-DBE2-5548-88AA-91A3065E2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7EC8A1-164E-694E-9ABE-D393DAD2DFCE}" type="datetimeFigureOut">
              <a:rPr lang="sv-SE" smtClean="0"/>
              <a:t>2025-01-27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8FFC9DF-4AD8-9C49-96CD-ADB5977E8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04F9F72-C757-F740-82FE-01A7EF853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94CD-C7C3-3041-A8F2-C56481C60E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8967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9B755D-19F0-2B4D-992D-F4EE1C25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4119F56-B937-EB41-B784-CAA0F804E5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7EC8A1-164E-694E-9ABE-D393DAD2DFCE}" type="datetimeFigureOut">
              <a:rPr lang="sv-SE" smtClean="0"/>
              <a:t>2025-01-27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3C2BB69-6264-F44D-8FEA-E1CD06B60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8078096-84A2-B54C-9FD5-46C623B89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94CD-C7C3-3041-A8F2-C56481C60E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2478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1A3F197-869B-4F46-8980-CBD514E956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7EC8A1-164E-694E-9ABE-D393DAD2DFCE}" type="datetimeFigureOut">
              <a:rPr lang="sv-SE" smtClean="0"/>
              <a:t>2025-01-27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0E5E7C6-70FE-3C49-BDEA-5F7700367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FCA7EA3-6779-AF42-9D4A-AB5D8D2C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94CD-C7C3-3041-A8F2-C56481C60E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5813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3AEC61-D07A-7245-BE2E-FEAF3BF59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61B8529-9609-EE4E-89FB-3DEAB442B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65F38E9-F3E3-E140-A558-6FBB841DD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18C5142-D4EF-584F-8FAD-F7CAA209EF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7EC8A1-164E-694E-9ABE-D393DAD2DFCE}" type="datetimeFigureOut">
              <a:rPr lang="sv-SE" smtClean="0"/>
              <a:t>2025-01-27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A3DD222-F5DD-2740-93C9-969341DF4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1999EF5-6CB0-C74D-B615-DD440E4C5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94CD-C7C3-3041-A8F2-C56481C60E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5337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26B0FA-D2A0-D34F-95E6-0098A6426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99E6B25-54EF-8841-B0B3-5749D5CEB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148E064-E06D-3847-909D-6338A75CC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D17E04D-D947-194F-9FC6-1D50165E10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7EC8A1-164E-694E-9ABE-D393DAD2DFCE}" type="datetimeFigureOut">
              <a:rPr lang="sv-SE" smtClean="0"/>
              <a:t>2025-01-27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0A59EA3-0512-A84F-A6AC-4B40102D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92EBB4A-7434-B74E-90C8-83CF90DA3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94CD-C7C3-3041-A8F2-C56481C60E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9808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6DAD56-DB11-F74A-9C04-ED451EC7D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8697846-2064-E349-B1CF-52B0652AE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792EF02-6425-7848-8EC4-DCF6DB36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7EC8A1-164E-694E-9ABE-D393DAD2DFCE}" type="datetimeFigureOut">
              <a:rPr lang="sv-SE" smtClean="0"/>
              <a:t>2025-01-27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5981CED-5E04-8C4B-94B3-D813BE091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F780DC2-6BDB-E843-84EC-CBF303CA0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94CD-C7C3-3041-A8F2-C56481C60E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4146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88E13F1-9DEB-BD4F-A083-9F6F6E6254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FA9C157-7E11-A945-B9D9-D7ACCAB84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6A92241-DE51-8F40-BDAB-95CA87B5E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7EC8A1-164E-694E-9ABE-D393DAD2DFCE}" type="datetimeFigureOut">
              <a:rPr lang="sv-SE" smtClean="0"/>
              <a:t>2025-01-27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DC3ED30-93CF-F34E-B343-B677A1121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9906F27-AEA1-8A41-9D73-8C18259A3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94CD-C7C3-3041-A8F2-C56481C60E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8470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19ECD3-7DF0-8A4D-93B0-57EC0D8DC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937210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latin typeface="+mn-lt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5B25DAD-AE06-414A-ACB8-8D9921F52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2399189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013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F9EFBD7-3FD8-BE40-9F66-D1FDB10925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79950B7-D0A6-7646-B49C-9404882A8BDA}" type="datetimeFigureOut">
              <a:rPr lang="sv-SE" altLang="sv-SE"/>
              <a:pPr>
                <a:defRPr/>
              </a:pPr>
              <a:t>2025-01-27</a:t>
            </a:fld>
            <a:endParaRPr lang="sv-SE" alt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47DF06F-E405-4E45-9EBC-B45CFB94F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A318B9B-6019-B042-AAF0-2D293D38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42889A1-6FB0-8146-99D4-213A50F5F064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563854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0E070BB-2AC1-D14A-8F08-9F503B39EA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42E9A66-74D0-294F-85E1-E341F6207322}" type="datetimeFigureOut">
              <a:rPr lang="sv-SE" altLang="sv-SE"/>
              <a:pPr>
                <a:defRPr/>
              </a:pPr>
              <a:t>2025-01-27</a:t>
            </a:fld>
            <a:endParaRPr lang="sv-SE" alt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49BB2AD-5549-0041-A7F0-AFCDB209F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67BA5A-AD1E-D34E-948A-9459E2DB4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8A17667-330A-B348-94BF-049C59D9A986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5264167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D79396-29D4-E841-A762-93FFA83D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CAB9385-DADF-9048-86F9-A6041D96C386}" type="datetimeFigureOut">
              <a:rPr lang="sv-SE" altLang="sv-SE"/>
              <a:pPr>
                <a:defRPr/>
              </a:pPr>
              <a:t>2025-01-27</a:t>
            </a:fld>
            <a:endParaRPr lang="sv-SE" alt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B711DBA-B391-424A-A835-AD2C693C5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1A177D6-E7DF-5B49-9C29-D4E05122D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ACA5F7A-E0BB-434E-AC9A-E8DFA8191EDB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2870625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4510B61-0B1B-2144-B46B-821CD10B44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5EB47DC-ECA5-2145-838A-5E027F14C7F2}" type="datetimeFigureOut">
              <a:rPr lang="sv-SE" altLang="sv-SE"/>
              <a:pPr>
                <a:defRPr/>
              </a:pPr>
              <a:t>2025-01-27</a:t>
            </a:fld>
            <a:endParaRPr lang="sv-SE" alt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9883F0D-DAE9-3D4D-887B-35E729FE4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83C8630-E445-CE45-BA49-92CD3E85F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40E6E41-9CA8-5440-81CD-93C009F36304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757581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C1D9D5C-8739-FE40-AFA7-B2C0A6C3CE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C13F642-4A66-AF4B-B89D-56A75E495020}" type="datetimeFigureOut">
              <a:rPr lang="sv-SE" altLang="sv-SE"/>
              <a:pPr>
                <a:defRPr/>
              </a:pPr>
              <a:t>2025-01-27</a:t>
            </a:fld>
            <a:endParaRPr lang="sv-SE" alt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FA52C9B-FA5C-324F-9865-9EEB916F5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995B0F6-0148-E240-8BF3-C4C579C35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8D83CB3-7890-3246-8475-0AF16C82AA43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4298475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0200414-EBA8-354F-8982-FE049FE5A5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1E0D59C-DC67-A54A-8BD3-B52A5C73E5B1}" type="datetimeFigureOut">
              <a:rPr lang="sv-SE" altLang="sv-SE"/>
              <a:pPr>
                <a:defRPr/>
              </a:pPr>
              <a:t>2025-01-27</a:t>
            </a:fld>
            <a:endParaRPr lang="sv-SE" alt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9C473DE-4EE0-9D4A-854F-2D8D8495F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F96E7C2-0E7F-5548-B73E-6AE262238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A69BC07-5A36-904E-9EDF-BBB4E28353A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223240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D313337-9DDE-924D-A8FE-4907D7E7ED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1F0B3DC-7C90-C549-9397-E7A422A08B6B}" type="datetimeFigureOut">
              <a:rPr lang="sv-SE" altLang="sv-SE"/>
              <a:pPr>
                <a:defRPr/>
              </a:pPr>
              <a:t>2025-01-27</a:t>
            </a:fld>
            <a:endParaRPr lang="sv-SE" alt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8D27A31-AA3E-5745-9743-2EE4761A5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E94BF7C-76E6-E74C-A218-6532C16D6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B60292A-CB1B-7C4C-BB4E-BFF74D3A7B5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3557406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A2B8A7F-077C-ED4B-B09C-EEED1EF30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1A04C3D-6901-0045-9EBC-972D753DEFE0}" type="datetimeFigureOut">
              <a:rPr lang="sv-SE" altLang="sv-SE"/>
              <a:pPr>
                <a:defRPr/>
              </a:pPr>
              <a:t>2025-01-27</a:t>
            </a:fld>
            <a:endParaRPr lang="sv-SE" alt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4E967B9-04E3-054C-8A17-F12FDB1A3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582FDEA-5065-FC4C-9D7D-472F1A6C0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FA0538E-1ED4-8B43-846B-2709F5B265C4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572828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89DA267-DBD5-F846-9948-3C77F684FF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6CDA1E7-B3F7-C944-B976-3C143E3AB663}" type="datetimeFigureOut">
              <a:rPr lang="sv-SE" altLang="sv-SE"/>
              <a:pPr>
                <a:defRPr/>
              </a:pPr>
              <a:t>2025-01-27</a:t>
            </a:fld>
            <a:endParaRPr lang="sv-SE" alt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B6EE0D1-7119-7C4B-BE21-36832E465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AB8DABE-2B1C-7F40-8A4D-1F9ADB9D4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89A6032-75CA-AB40-BC44-AE7F252A6619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576770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4B1ACB-37C5-A043-A662-28FFC0749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937210"/>
          </a:xfrm>
          <a:prstGeom prst="rect">
            <a:avLst/>
          </a:prstGeom>
        </p:spPr>
        <p:txBody>
          <a:bodyPr anchor="ctr"/>
          <a:lstStyle>
            <a:lvl1pPr>
              <a:defRPr sz="40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E3139E5-E32D-9340-8070-F011195767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E09685B-17A3-3447-9BAB-A168B57FE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365066F-854F-1C4B-8E23-B11FC60B0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440" y="134342"/>
            <a:ext cx="2743200" cy="365125"/>
          </a:xfrm>
          <a:prstGeom prst="rect">
            <a:avLst/>
          </a:prstGeom>
        </p:spPr>
        <p:txBody>
          <a:bodyPr/>
          <a:lstStyle/>
          <a:p>
            <a:fld id="{CE7D94CD-C7C3-3041-A8F2-C56481C60E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9481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3160F1-2C0B-3740-A176-22AB6F72DF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78AFF90-B322-F748-87BF-13A5C505C8CB}" type="datetimeFigureOut">
              <a:rPr lang="sv-SE" altLang="sv-SE"/>
              <a:pPr>
                <a:defRPr/>
              </a:pPr>
              <a:t>2025-01-27</a:t>
            </a:fld>
            <a:endParaRPr lang="sv-SE" alt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858D6CF-D578-744F-B124-89D6A1E0A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E86FE0-DF46-D844-9A53-6ABB7FD71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01DB37A-CF2E-844C-9456-D3C4BC32594D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261225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3F6E86-4B5A-5842-B5EA-178300AF39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690565"/>
            <a:ext cx="10515600" cy="921667"/>
          </a:xfrm>
          <a:prstGeom prst="rect">
            <a:avLst/>
          </a:prstGeom>
        </p:spPr>
        <p:txBody>
          <a:bodyPr anchor="ctr"/>
          <a:lstStyle>
            <a:lvl1pPr>
              <a:defRPr sz="4000" b="1"/>
            </a:lvl1pPr>
          </a:lstStyle>
          <a:p>
            <a:r>
              <a:rPr lang="sv-SE" dirty="0"/>
              <a:t>Klicka här för att ändra mall för </a:t>
            </a:r>
            <a:r>
              <a:rPr lang="sv-SE" dirty="0" err="1"/>
              <a:t>rubrikformata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EDA9AB5-D822-6748-9A52-EAC1854CD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03330"/>
            <a:ext cx="5157787" cy="63306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4502E60-DDD2-634F-A036-84407F269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2492765-0550-BC41-9AA9-63622D297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3330"/>
            <a:ext cx="5183188" cy="63306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10CAD01-06C1-6045-A2F0-FBCF124288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FE1356D-DBE2-5548-88AA-91A3065E2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7EC8A1-164E-694E-9ABE-D393DAD2DFCE}" type="datetimeFigureOut">
              <a:rPr lang="sv-SE" smtClean="0"/>
              <a:t>2025-01-27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8FFC9DF-4AD8-9C49-96CD-ADB5977E8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04F9F72-C757-F740-82FE-01A7EF853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440" y="134342"/>
            <a:ext cx="2743200" cy="365125"/>
          </a:xfrm>
          <a:prstGeom prst="rect">
            <a:avLst/>
          </a:prstGeom>
        </p:spPr>
        <p:txBody>
          <a:bodyPr/>
          <a:lstStyle/>
          <a:p>
            <a:fld id="{CE7D94CD-C7C3-3041-A8F2-C56481C60E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3794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9B755D-19F0-2B4D-992D-F4EE1C25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9942"/>
            <a:ext cx="10515600" cy="878305"/>
          </a:xfrm>
          <a:prstGeom prst="rect">
            <a:avLst/>
          </a:prstGeom>
        </p:spPr>
        <p:txBody>
          <a:bodyPr anchor="ctr"/>
          <a:lstStyle>
            <a:lvl1pPr>
              <a:defRPr sz="40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907060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3AEC61-D07A-7245-BE2E-FEAF3BF59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908385"/>
          </a:xfrm>
          <a:prstGeom prst="rect">
            <a:avLst/>
          </a:prstGeom>
        </p:spPr>
        <p:txBody>
          <a:bodyPr anchor="b"/>
          <a:lstStyle>
            <a:lvl1pPr>
              <a:defRPr sz="3600" b="1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61B8529-9609-EE4E-89FB-3DEAB442B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65F38E9-F3E3-E140-A558-6FBB841DD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681250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8E98E2-ED2D-1A46-83BF-6EDA25A93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94CD-C7C3-3041-A8F2-C56481C60E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5188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8E98E2-ED2D-1A46-83BF-6EDA25A93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94CD-C7C3-3041-A8F2-C56481C60E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3307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äm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D21B40-8A7A-A542-87E1-B40B5748D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94CD-C7C3-3041-A8F2-C56481C60EAE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4DBAC3E-7A94-194B-8BA7-EAE33D6C1D44}"/>
              </a:ext>
            </a:extLst>
          </p:cNvPr>
          <p:cNvSpPr/>
          <p:nvPr userDrawn="1"/>
        </p:nvSpPr>
        <p:spPr>
          <a:xfrm>
            <a:off x="0" y="8038"/>
            <a:ext cx="12192000" cy="6849962"/>
          </a:xfrm>
          <a:prstGeom prst="rect">
            <a:avLst/>
          </a:prstGeom>
          <a:solidFill>
            <a:srgbClr val="44752A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EC0F03F2-4293-9C4F-8C88-511277E77CB6}"/>
              </a:ext>
            </a:extLst>
          </p:cNvPr>
          <p:cNvGrpSpPr/>
          <p:nvPr userDrawn="1"/>
        </p:nvGrpSpPr>
        <p:grpSpPr>
          <a:xfrm>
            <a:off x="337265" y="118362"/>
            <a:ext cx="876987" cy="381600"/>
            <a:chOff x="337265" y="118362"/>
            <a:chExt cx="876987" cy="381600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B068CDBC-7836-7B49-95D7-E55679BDD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4205" y="229921"/>
              <a:ext cx="450047" cy="173967"/>
            </a:xfrm>
            <a:prstGeom prst="rect">
              <a:avLst/>
            </a:prstGeom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32C5F009-4747-1544-BE08-915C4F72A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7265" y="118362"/>
              <a:ext cx="381600" cy="38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1546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 13">
            <a:extLst>
              <a:ext uri="{FF2B5EF4-FFF2-40B4-BE49-F238E27FC236}">
                <a16:creationId xmlns:a16="http://schemas.microsoft.com/office/drawing/2014/main" id="{3D797A17-8C43-5943-A7C3-19D4A24B309D}"/>
              </a:ext>
            </a:extLst>
          </p:cNvPr>
          <p:cNvGrpSpPr/>
          <p:nvPr userDrawn="1"/>
        </p:nvGrpSpPr>
        <p:grpSpPr>
          <a:xfrm>
            <a:off x="0" y="-890"/>
            <a:ext cx="12192000" cy="617730"/>
            <a:chOff x="0" y="-890"/>
            <a:chExt cx="12192000" cy="617730"/>
          </a:xfrm>
        </p:grpSpPr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36E74EDC-80E6-1548-9B01-BDDA2F26A518}"/>
                </a:ext>
              </a:extLst>
            </p:cNvPr>
            <p:cNvGrpSpPr/>
            <p:nvPr/>
          </p:nvGrpSpPr>
          <p:grpSpPr>
            <a:xfrm>
              <a:off x="0" y="-890"/>
              <a:ext cx="12192000" cy="617730"/>
              <a:chOff x="0" y="1861637"/>
              <a:chExt cx="12192000" cy="617730"/>
            </a:xfrm>
          </p:grpSpPr>
          <p:pic>
            <p:nvPicPr>
              <p:cNvPr id="19" name="Bildobjekt 18">
                <a:extLst>
                  <a:ext uri="{FF2B5EF4-FFF2-40B4-BE49-F238E27FC236}">
                    <a16:creationId xmlns:a16="http://schemas.microsoft.com/office/drawing/2014/main" id="{A002ECBC-ED36-DE4E-83BA-B02C3F4C65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875" b="73058"/>
              <a:stretch/>
            </p:blipFill>
            <p:spPr>
              <a:xfrm>
                <a:off x="0" y="1861637"/>
                <a:ext cx="12192000" cy="617730"/>
              </a:xfrm>
              <a:prstGeom prst="rect">
                <a:avLst/>
              </a:prstGeom>
            </p:spPr>
          </p:pic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CDD30940-1EB7-0D4D-A3D2-B4B205233DEE}"/>
                  </a:ext>
                </a:extLst>
              </p:cNvPr>
              <p:cNvSpPr/>
              <p:nvPr/>
            </p:nvSpPr>
            <p:spPr>
              <a:xfrm>
                <a:off x="0" y="1861637"/>
                <a:ext cx="12192000" cy="617730"/>
              </a:xfrm>
              <a:prstGeom prst="rect">
                <a:avLst/>
              </a:prstGeom>
              <a:solidFill>
                <a:srgbClr val="44752A">
                  <a:alpha val="84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6" name="Grupp 15">
              <a:extLst>
                <a:ext uri="{FF2B5EF4-FFF2-40B4-BE49-F238E27FC236}">
                  <a16:creationId xmlns:a16="http://schemas.microsoft.com/office/drawing/2014/main" id="{1877B340-36E8-5E4F-96B0-6C875EDC7BE0}"/>
                </a:ext>
              </a:extLst>
            </p:cNvPr>
            <p:cNvGrpSpPr/>
            <p:nvPr/>
          </p:nvGrpSpPr>
          <p:grpSpPr>
            <a:xfrm>
              <a:off x="337265" y="118362"/>
              <a:ext cx="876987" cy="381600"/>
              <a:chOff x="337265" y="118362"/>
              <a:chExt cx="876987" cy="381600"/>
            </a:xfrm>
          </p:grpSpPr>
          <p:pic>
            <p:nvPicPr>
              <p:cNvPr id="17" name="Bildobjekt 16">
                <a:extLst>
                  <a:ext uri="{FF2B5EF4-FFF2-40B4-BE49-F238E27FC236}">
                    <a16:creationId xmlns:a16="http://schemas.microsoft.com/office/drawing/2014/main" id="{1810E9A8-820A-034C-85F6-8A07CB14D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4205" y="229921"/>
                <a:ext cx="450047" cy="173967"/>
              </a:xfrm>
              <a:prstGeom prst="rect">
                <a:avLst/>
              </a:prstGeom>
            </p:spPr>
          </p:pic>
          <p:pic>
            <p:nvPicPr>
              <p:cNvPr id="18" name="Bildobjekt 17">
                <a:extLst>
                  <a:ext uri="{FF2B5EF4-FFF2-40B4-BE49-F238E27FC236}">
                    <a16:creationId xmlns:a16="http://schemas.microsoft.com/office/drawing/2014/main" id="{B52585EE-FDFD-7645-9A8E-A637F2FCCB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7265" y="118362"/>
                <a:ext cx="381600" cy="3816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627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2" r:id="rId1"/>
    <p:sldLayoutId id="2147484367" r:id="rId2"/>
    <p:sldLayoutId id="2147484369" r:id="rId3"/>
    <p:sldLayoutId id="2147484370" r:id="rId4"/>
    <p:sldLayoutId id="2147484371" r:id="rId5"/>
    <p:sldLayoutId id="2147484373" r:id="rId6"/>
    <p:sldLayoutId id="214748437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84">
          <p15:clr>
            <a:srgbClr val="F26B43"/>
          </p15:clr>
        </p15:guide>
        <p15:guide id="2" pos="483">
          <p15:clr>
            <a:srgbClr val="F26B43"/>
          </p15:clr>
        </p15:guide>
        <p15:guide id="3" pos="7197">
          <p15:clr>
            <a:srgbClr val="F26B43"/>
          </p15:clr>
        </p15:guide>
        <p15:guide id="4" orient="horz" pos="79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18">
            <a:extLst>
              <a:ext uri="{FF2B5EF4-FFF2-40B4-BE49-F238E27FC236}">
                <a16:creationId xmlns:a16="http://schemas.microsoft.com/office/drawing/2014/main" id="{A002ECBC-ED36-DE4E-83BA-B02C3F4C656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7" b="16942"/>
          <a:stretch/>
        </p:blipFill>
        <p:spPr>
          <a:xfrm>
            <a:off x="0" y="-890"/>
            <a:ext cx="12192000" cy="6858890"/>
          </a:xfrm>
          <a:prstGeom prst="rect">
            <a:avLst/>
          </a:prstGeom>
        </p:spPr>
      </p:pic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2A6402-6581-F243-915D-0036FA261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3440" y="134342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E7D94CD-C7C3-3041-A8F2-C56481C60EA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003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54" r:id="rId2"/>
    <p:sldLayoutId id="2147484377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  <p:sldLayoutId id="21474843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84" userDrawn="1">
          <p15:clr>
            <a:srgbClr val="F26B43"/>
          </p15:clr>
        </p15:guide>
        <p15:guide id="2" pos="483" userDrawn="1">
          <p15:clr>
            <a:srgbClr val="F26B43"/>
          </p15:clr>
        </p15:guide>
        <p15:guide id="3" pos="7197" userDrawn="1">
          <p15:clr>
            <a:srgbClr val="F26B43"/>
          </p15:clr>
        </p15:guide>
        <p15:guide id="4" orient="horz" pos="79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objekt 15">
            <a:extLst>
              <a:ext uri="{FF2B5EF4-FFF2-40B4-BE49-F238E27FC236}">
                <a16:creationId xmlns:a16="http://schemas.microsoft.com/office/drawing/2014/main" id="{A45036BB-515C-D541-847C-26C9476CAED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4" t="7104" b="-2"/>
          <a:stretch>
            <a:fillRect/>
          </a:stretch>
        </p:blipFill>
        <p:spPr bwMode="auto">
          <a:xfrm>
            <a:off x="0" y="1"/>
            <a:ext cx="12192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objekt 8" descr="logo_hfs.pdf">
            <a:extLst>
              <a:ext uri="{FF2B5EF4-FFF2-40B4-BE49-F238E27FC236}">
                <a16:creationId xmlns:a16="http://schemas.microsoft.com/office/drawing/2014/main" id="{BB456671-A8DB-A645-89DA-2C36A85831C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154733"/>
            <a:ext cx="1440160" cy="510111"/>
          </a:xfrm>
          <a:prstGeom prst="rect">
            <a:avLst/>
          </a:prstGeom>
          <a:effectLst>
            <a:glow rad="838200">
              <a:srgbClr val="FFEB3C">
                <a:alpha val="38000"/>
              </a:srgbClr>
            </a:glow>
          </a:effectLst>
        </p:spPr>
      </p:pic>
      <p:pic>
        <p:nvPicPr>
          <p:cNvPr id="1028" name="Bildobjekt 12" descr="HFS-utskrivet.vit-01.psd">
            <a:extLst>
              <a:ext uri="{FF2B5EF4-FFF2-40B4-BE49-F238E27FC236}">
                <a16:creationId xmlns:a16="http://schemas.microsoft.com/office/drawing/2014/main" id="{09AB9B57-07BD-EA43-A797-98EB5BF7421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52" b="-15848"/>
          <a:stretch>
            <a:fillRect/>
          </a:stretch>
        </p:blipFill>
        <p:spPr bwMode="auto">
          <a:xfrm>
            <a:off x="6932085" y="549276"/>
            <a:ext cx="4828116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3FE33DB4-A2AD-8D42-A2F7-FED1C7D9E1A5}"/>
              </a:ext>
            </a:extLst>
          </p:cNvPr>
          <p:cNvSpPr/>
          <p:nvPr userDrawn="1"/>
        </p:nvSpPr>
        <p:spPr>
          <a:xfrm>
            <a:off x="0" y="836613"/>
            <a:ext cx="12192000" cy="6121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47" r:id="rId7"/>
    <p:sldLayoutId id="2147484348" r:id="rId8"/>
    <p:sldLayoutId id="2147484349" r:id="rId9"/>
    <p:sldLayoutId id="2147484350" r:id="rId10"/>
    <p:sldLayoutId id="214748435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ahfizstudent28.blogspot.com/2015/05/archery-master-3d-14-apk-mod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sv/sverige-land-karta-15011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 8">
            <a:extLst>
              <a:ext uri="{FF2B5EF4-FFF2-40B4-BE49-F238E27FC236}">
                <a16:creationId xmlns:a16="http://schemas.microsoft.com/office/drawing/2014/main" id="{105CE7D8-99D3-F547-8544-7FB8B76DC069}"/>
              </a:ext>
            </a:extLst>
          </p:cNvPr>
          <p:cNvGrpSpPr/>
          <p:nvPr/>
        </p:nvGrpSpPr>
        <p:grpSpPr>
          <a:xfrm>
            <a:off x="978738" y="3684255"/>
            <a:ext cx="1782074" cy="684468"/>
            <a:chOff x="1259962" y="3131081"/>
            <a:chExt cx="3222312" cy="1237642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A454305F-59C1-E94A-A45C-24FAA2BF44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59962" y="3131081"/>
              <a:ext cx="1237642" cy="1237642"/>
            </a:xfrm>
            <a:prstGeom prst="rect">
              <a:avLst/>
            </a:prstGeom>
          </p:spPr>
        </p:pic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16AA5E69-18A3-7645-9D34-C9E8D7DC9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2709" y="3430322"/>
              <a:ext cx="1889565" cy="730420"/>
            </a:xfrm>
            <a:prstGeom prst="rect">
              <a:avLst/>
            </a:prstGeom>
          </p:spPr>
        </p:pic>
      </p:grpSp>
      <p:sp>
        <p:nvSpPr>
          <p:cNvPr id="3" name="Rektangel 2">
            <a:extLst>
              <a:ext uri="{FF2B5EF4-FFF2-40B4-BE49-F238E27FC236}">
                <a16:creationId xmlns:a16="http://schemas.microsoft.com/office/drawing/2014/main" id="{E4B9BBF9-5CEF-6047-9579-3282D09341C9}"/>
              </a:ext>
            </a:extLst>
          </p:cNvPr>
          <p:cNvSpPr/>
          <p:nvPr/>
        </p:nvSpPr>
        <p:spPr>
          <a:xfrm>
            <a:off x="4507756" y="3285688"/>
            <a:ext cx="7392144" cy="1993952"/>
          </a:xfrm>
          <a:prstGeom prst="rect">
            <a:avLst/>
          </a:prstGeom>
          <a:solidFill>
            <a:srgbClr val="44752A"/>
          </a:solidFill>
          <a:ln>
            <a:solidFill>
              <a:srgbClr val="729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sv-SE" sz="4800" b="1" dirty="0"/>
              <a:t>Detta är HFS!</a:t>
            </a:r>
          </a:p>
          <a:p>
            <a:pPr algn="ctr"/>
            <a:endParaRPr lang="sv-SE" sz="2400" b="1" dirty="0"/>
          </a:p>
          <a:p>
            <a:pPr algn="ctr"/>
            <a:r>
              <a:rPr lang="sv-SE" sz="2400" b="1" dirty="0"/>
              <a:t>Nätverket hälsofrämjande hälso- och sjukvård</a:t>
            </a:r>
          </a:p>
        </p:txBody>
      </p:sp>
    </p:spTree>
    <p:extLst>
      <p:ext uri="{BB962C8B-B14F-4D97-AF65-F5344CB8AC3E}">
        <p14:creationId xmlns:p14="http://schemas.microsoft.com/office/powerpoint/2010/main" val="206946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D17E608B-C29A-7943-16C1-556257EB0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937210"/>
          </a:xfrm>
        </p:spPr>
        <p:txBody>
          <a:bodyPr anchor="ctr">
            <a:normAutofit/>
          </a:bodyPr>
          <a:lstStyle/>
          <a:p>
            <a:r>
              <a:rPr lang="sv-SE" dirty="0"/>
              <a:t>Detta är HFS</a:t>
            </a:r>
          </a:p>
        </p:txBody>
      </p:sp>
      <p:pic>
        <p:nvPicPr>
          <p:cNvPr id="8" name="Platshållare för innehåll 7" descr="Röd megafon">
            <a:extLst>
              <a:ext uri="{FF2B5EF4-FFF2-40B4-BE49-F238E27FC236}">
                <a16:creationId xmlns:a16="http://schemas.microsoft.com/office/drawing/2014/main" id="{286F603F-57D4-19FF-54AC-F68A044093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31" y="1825625"/>
            <a:ext cx="4351338" cy="4351338"/>
          </a:xfrm>
          <a:noFill/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1D87DE4-F48A-7BDE-A2CC-52258215B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6125" y="1825625"/>
            <a:ext cx="54476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200" dirty="0"/>
              <a:t>HFS verkar för en helhetssyn på vad hälsofrämjande hälso- och  sjukvård innebär.</a:t>
            </a:r>
          </a:p>
          <a:p>
            <a:pPr marL="0" indent="0">
              <a:buNone/>
            </a:pPr>
            <a:r>
              <a:rPr lang="sv-SE" sz="2200" dirty="0"/>
              <a:t>HFS vill förändra synen på hälso- och sjukvårdens uppdrag från fokus på sjukdom till fokus på hälsa.</a:t>
            </a:r>
          </a:p>
          <a:p>
            <a:pPr marL="0" indent="0">
              <a:buNone/>
            </a:pPr>
            <a:r>
              <a:rPr lang="sv-SE" sz="2200" dirty="0"/>
              <a:t>HFS vill synliggöra betydelsen av hälsofrämjande hälso- och sjukvård för att åstadkomma en god och jämlik hälsa.</a:t>
            </a:r>
          </a:p>
        </p:txBody>
      </p:sp>
    </p:spTree>
    <p:extLst>
      <p:ext uri="{BB962C8B-B14F-4D97-AF65-F5344CB8AC3E}">
        <p14:creationId xmlns:p14="http://schemas.microsoft.com/office/powerpoint/2010/main" val="943884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5C97554F-A6C7-0587-6075-8E4C39FBB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937210"/>
          </a:xfrm>
        </p:spPr>
        <p:txBody>
          <a:bodyPr anchor="ctr">
            <a:normAutofit/>
          </a:bodyPr>
          <a:lstStyle/>
          <a:p>
            <a:r>
              <a:rPr lang="sv-SE" dirty="0"/>
              <a:t>Målbild för nätverket</a:t>
            </a:r>
          </a:p>
        </p:txBody>
      </p:sp>
      <p:pic>
        <p:nvPicPr>
          <p:cNvPr id="5" name="Platshållare för innehåll 4" descr="En bild som visar röd&#10;&#10;Automatiskt genererad beskrivning">
            <a:extLst>
              <a:ext uri="{FF2B5EF4-FFF2-40B4-BE49-F238E27FC236}">
                <a16:creationId xmlns:a16="http://schemas.microsoft.com/office/drawing/2014/main" id="{CC29ACEF-C4A5-0CD3-002A-4B9AC947B4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253331" y="1825625"/>
            <a:ext cx="4351338" cy="4351338"/>
          </a:xfrm>
          <a:noFill/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C769299-0B70-06C2-9BE3-DE6E20E9C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3102391"/>
            <a:ext cx="5248073" cy="1797805"/>
          </a:xfrm>
          <a:solidFill>
            <a:srgbClr val="45752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>
            <a:normAutofit fontScale="92500"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sv-SE" dirty="0">
                <a:solidFill>
                  <a:schemeClr val="bg1"/>
                </a:solidFill>
              </a:rPr>
              <a:t>HFS ska vara ett kompetensnätverk och en naturlig  samarbetspartner, för alla som vill utveckla en hälsofrämjande hälso- och sjukvård.</a:t>
            </a:r>
          </a:p>
        </p:txBody>
      </p:sp>
    </p:spTree>
    <p:extLst>
      <p:ext uri="{BB962C8B-B14F-4D97-AF65-F5344CB8AC3E}">
        <p14:creationId xmlns:p14="http://schemas.microsoft.com/office/powerpoint/2010/main" val="2196275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4AD7EE-E4E5-26DA-DE89-FBDC9AAFB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937210"/>
          </a:xfrm>
        </p:spPr>
        <p:txBody>
          <a:bodyPr anchor="ctr">
            <a:normAutofit/>
          </a:bodyPr>
          <a:lstStyle/>
          <a:p>
            <a:r>
              <a:rPr lang="sv-SE" dirty="0"/>
              <a:t>HFS identitet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20ACC38A-AF69-5C1C-C586-ADDF47A8F6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30725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8306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DF886928-7169-FCBA-427F-669976D23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937210"/>
          </a:xfrm>
        </p:spPr>
        <p:txBody>
          <a:bodyPr anchor="ctr">
            <a:normAutofit/>
          </a:bodyPr>
          <a:lstStyle/>
          <a:p>
            <a:r>
              <a:rPr lang="sv-SE" dirty="0"/>
              <a:t>Mervärde av att vara medlem</a:t>
            </a:r>
          </a:p>
        </p:txBody>
      </p:sp>
      <p:graphicFrame>
        <p:nvGraphicFramePr>
          <p:cNvPr id="6" name="Platshållare för innehåll 3">
            <a:extLst>
              <a:ext uri="{FF2B5EF4-FFF2-40B4-BE49-F238E27FC236}">
                <a16:creationId xmlns:a16="http://schemas.microsoft.com/office/drawing/2014/main" id="{8CF976C4-23A5-B3C5-DAFE-E085FD3419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75852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7844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56AE8123-ADD6-35A3-9EF8-8C4B96FF9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937210"/>
          </a:xfrm>
        </p:spPr>
        <p:txBody>
          <a:bodyPr anchor="ctr">
            <a:normAutofit/>
          </a:bodyPr>
          <a:lstStyle/>
          <a:p>
            <a:r>
              <a:rPr lang="sv-SE" dirty="0"/>
              <a:t>Det unika nätverket</a:t>
            </a:r>
          </a:p>
        </p:txBody>
      </p:sp>
      <p:graphicFrame>
        <p:nvGraphicFramePr>
          <p:cNvPr id="14" name="Platshållare för innehåll 3">
            <a:extLst>
              <a:ext uri="{FF2B5EF4-FFF2-40B4-BE49-F238E27FC236}">
                <a16:creationId xmlns:a16="http://schemas.microsoft.com/office/drawing/2014/main" id="{9290A1DD-EB42-2048-0C35-A7537206F2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161232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1472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945CAC2-2F5C-F88B-588A-85F2F3DB0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937210"/>
          </a:xfrm>
        </p:spPr>
        <p:txBody>
          <a:bodyPr anchor="ctr">
            <a:normAutofit/>
          </a:bodyPr>
          <a:lstStyle/>
          <a:p>
            <a:r>
              <a:rPr lang="sv-SE" dirty="0"/>
              <a:t>Detta är HFS i tre punkter!</a:t>
            </a:r>
          </a:p>
        </p:txBody>
      </p:sp>
      <p:graphicFrame>
        <p:nvGraphicFramePr>
          <p:cNvPr id="6" name="Platshållare för innehåll 3">
            <a:extLst>
              <a:ext uri="{FF2B5EF4-FFF2-40B4-BE49-F238E27FC236}">
                <a16:creationId xmlns:a16="http://schemas.microsoft.com/office/drawing/2014/main" id="{54CFB800-43F6-A6FB-5BD3-0E07AB422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0000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3177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text&#10;&#10;Automatiskt genererad beskrivning">
            <a:extLst>
              <a:ext uri="{FF2B5EF4-FFF2-40B4-BE49-F238E27FC236}">
                <a16:creationId xmlns:a16="http://schemas.microsoft.com/office/drawing/2014/main" id="{B5A4902D-FE38-3401-D491-2F2365812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08174"/>
            <a:ext cx="4410456" cy="1080562"/>
          </a:xfrm>
          <a:prstGeom prst="rect">
            <a:avLst/>
          </a:prstGeom>
          <a:noFill/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4BE49A4-4BF5-B9C7-4EE7-F03D6532A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7766" y="2066544"/>
            <a:ext cx="5921030" cy="3163823"/>
          </a:xfrm>
          <a:solidFill>
            <a:schemeClr val="tx2"/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lIns="180000" rIns="180000" anchor="ctr">
            <a:normAutofit/>
          </a:bodyPr>
          <a:lstStyle/>
          <a:p>
            <a:pPr marL="0" indent="0" algn="ctr">
              <a:buNone/>
            </a:pPr>
            <a:r>
              <a:rPr lang="sv-SE" dirty="0">
                <a:solidFill>
                  <a:schemeClr val="bg1"/>
                </a:solidFill>
              </a:rPr>
              <a:t>HFS är ett nationellt nätverk av personer med hög kompetens inom hälsofrämjande och förebyggande arbetssätt med syfte att stödja hälsoorientering i hälso- och sjukvård.</a:t>
            </a:r>
          </a:p>
        </p:txBody>
      </p:sp>
    </p:spTree>
    <p:extLst>
      <p:ext uri="{BB962C8B-B14F-4D97-AF65-F5344CB8AC3E}">
        <p14:creationId xmlns:p14="http://schemas.microsoft.com/office/powerpoint/2010/main" val="2811372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FD98BBE9-C7C0-694C-9C16-1784822CC017}"/>
              </a:ext>
            </a:extLst>
          </p:cNvPr>
          <p:cNvSpPr txBox="1">
            <a:spLocks/>
          </p:cNvSpPr>
          <p:nvPr/>
        </p:nvSpPr>
        <p:spPr bwMode="auto">
          <a:xfrm>
            <a:off x="6096000" y="2622131"/>
            <a:ext cx="4842013" cy="424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alt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Text</a:t>
            </a:r>
            <a:endParaRPr kumimoji="0" lang="sv-SE" altLang="sv-SE" sz="1800" b="0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pic>
        <p:nvPicPr>
          <p:cNvPr id="5" name="Picture 2" descr="http://image.slidesharecdn.com/katristhlnacke-100509074113-phpapp01/95/slide-7-728.jpg?12734112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t="4539" r="-1379" b="11137"/>
          <a:stretch>
            <a:fillRect/>
          </a:stretch>
        </p:blipFill>
        <p:spPr bwMode="auto">
          <a:xfrm>
            <a:off x="758297" y="626991"/>
            <a:ext cx="10675406" cy="623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40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FD98BBE9-C7C0-694C-9C16-1784822CC017}"/>
              </a:ext>
            </a:extLst>
          </p:cNvPr>
          <p:cNvSpPr txBox="1">
            <a:spLocks/>
          </p:cNvSpPr>
          <p:nvPr/>
        </p:nvSpPr>
        <p:spPr bwMode="auto">
          <a:xfrm>
            <a:off x="398584" y="1157113"/>
            <a:ext cx="6013367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altLang="sv-SE" sz="3200" b="1" i="0" u="none" strike="noStrike" kern="1200" cap="none" spc="0" normalizeH="0" baseline="0" noProof="0" dirty="0">
                <a:ln>
                  <a:noFill/>
                </a:ln>
                <a:solidFill>
                  <a:srgbClr val="45742B"/>
                </a:solidFill>
                <a:effectLst/>
                <a:uLnTx/>
                <a:uFillTx/>
                <a:ea typeface="+mn-ea"/>
                <a:cs typeface="+mn-cs"/>
              </a:rPr>
              <a:t>En del i ett internationell nätverk</a:t>
            </a:r>
            <a:r>
              <a:rPr kumimoji="0" lang="sv-SE" altLang="sv-S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/>
            </a:r>
            <a:br>
              <a:rPr kumimoji="0" lang="sv-SE" altLang="sv-S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</a:br>
            <a:endParaRPr kumimoji="0" lang="sv-SE" altLang="sv-SE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altLang="sv-S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Ett nätverk av nätverk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altLang="sv-S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600 sjukhus och vårdorganisationer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altLang="sv-S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33 länder representerad</a:t>
            </a:r>
          </a:p>
        </p:txBody>
      </p:sp>
      <p:pic>
        <p:nvPicPr>
          <p:cNvPr id="7" name="Picture 8" descr="HPH logo Retouch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85" y="4474962"/>
            <a:ext cx="4855230" cy="145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8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350CFEC9-FA1B-3240-952D-270B874CD6B6}"/>
              </a:ext>
            </a:extLst>
          </p:cNvPr>
          <p:cNvSpPr txBox="1">
            <a:spLocks/>
          </p:cNvSpPr>
          <p:nvPr/>
        </p:nvSpPr>
        <p:spPr bwMode="auto">
          <a:xfrm>
            <a:off x="415716" y="1246964"/>
            <a:ext cx="8365976" cy="117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1800"/>
              </a:spcAft>
            </a:pPr>
            <a:r>
              <a:rPr lang="sv-SE" altLang="sv-SE" sz="4400" spc="-5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 svenska HFS Nätverket </a:t>
            </a:r>
            <a:r>
              <a:rPr lang="sv-SE" altLang="sv-SE" sz="4400" spc="-5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  <a:endParaRPr lang="sv-SE" altLang="sv-SE" sz="4400" spc="-5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/>
        </p:blipFill>
        <p:spPr bwMode="auto">
          <a:xfrm>
            <a:off x="9400066" y="1280691"/>
            <a:ext cx="2447666" cy="4895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ruta 1"/>
          <p:cNvSpPr txBox="1"/>
          <p:nvPr/>
        </p:nvSpPr>
        <p:spPr>
          <a:xfrm>
            <a:off x="415716" y="2820416"/>
            <a:ext cx="87800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sv-S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av 21 regioner är medlemmar</a:t>
            </a:r>
          </a:p>
          <a:p>
            <a:endParaRPr lang="sv-S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Målgrupper är aktörer inom hälso- och sjukvård</a:t>
            </a:r>
          </a:p>
        </p:txBody>
      </p:sp>
    </p:spTree>
    <p:extLst>
      <p:ext uri="{BB962C8B-B14F-4D97-AF65-F5344CB8AC3E}">
        <p14:creationId xmlns:p14="http://schemas.microsoft.com/office/powerpoint/2010/main" val="209751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31BF5C90-9A20-7C42-BB44-A47E9E0F84B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9000">
                <a:schemeClr val="tx2">
                  <a:alpha val="0"/>
                </a:schemeClr>
              </a:gs>
            </a:gsLst>
            <a:lin ang="13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92C8B9B7-5CDA-2C42-A2FD-C8CB7B602106}"/>
              </a:ext>
            </a:extLst>
          </p:cNvPr>
          <p:cNvGrpSpPr/>
          <p:nvPr/>
        </p:nvGrpSpPr>
        <p:grpSpPr>
          <a:xfrm>
            <a:off x="4439815" y="1851378"/>
            <a:ext cx="7160945" cy="3756208"/>
            <a:chOff x="4439816" y="620688"/>
            <a:chExt cx="6985422" cy="5545162"/>
          </a:xfrm>
        </p:grpSpPr>
        <p:sp>
          <p:nvSpPr>
            <p:cNvPr id="7" name="Rektangel med rundade hörn 6">
              <a:extLst>
                <a:ext uri="{FF2B5EF4-FFF2-40B4-BE49-F238E27FC236}">
                  <a16:creationId xmlns:a16="http://schemas.microsoft.com/office/drawing/2014/main" id="{BD1E1F18-D24A-AB4F-B85E-2C742BA1A63C}"/>
                </a:ext>
              </a:extLst>
            </p:cNvPr>
            <p:cNvSpPr/>
            <p:nvPr/>
          </p:nvSpPr>
          <p:spPr>
            <a:xfrm>
              <a:off x="5483932" y="620688"/>
              <a:ext cx="5941306" cy="5545162"/>
            </a:xfrm>
            <a:prstGeom prst="roundRect">
              <a:avLst>
                <a:gd name="adj" fmla="val 7311"/>
              </a:avLst>
            </a:prstGeom>
            <a:solidFill>
              <a:schemeClr val="bg1"/>
            </a:solidFill>
            <a:ln>
              <a:noFill/>
            </a:ln>
            <a:effectLst>
              <a:outerShdw blurRad="1079500" dist="50800" dir="5400000" sx="109000" sy="109000" algn="ctr" rotWithShape="0">
                <a:schemeClr val="tx2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Triangel 7">
              <a:extLst>
                <a:ext uri="{FF2B5EF4-FFF2-40B4-BE49-F238E27FC236}">
                  <a16:creationId xmlns:a16="http://schemas.microsoft.com/office/drawing/2014/main" id="{7F9ED046-BB3E-DB4E-B152-9FC12074C35F}"/>
                </a:ext>
              </a:extLst>
            </p:cNvPr>
            <p:cNvSpPr/>
            <p:nvPr/>
          </p:nvSpPr>
          <p:spPr>
            <a:xfrm rot="16200000">
              <a:off x="4673842" y="3090939"/>
              <a:ext cx="648072" cy="111612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FD98BBE9-C7C0-694C-9C16-1784822CC017}"/>
              </a:ext>
            </a:extLst>
          </p:cNvPr>
          <p:cNvSpPr txBox="1">
            <a:spLocks/>
          </p:cNvSpPr>
          <p:nvPr/>
        </p:nvSpPr>
        <p:spPr bwMode="auto">
          <a:xfrm>
            <a:off x="5934305" y="2037144"/>
            <a:ext cx="5040560" cy="309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sv-SE" altLang="zh-CN" sz="2800" b="1" dirty="0" smtClean="0">
                <a:latin typeface="Corbel" panose="020B0503020204020204" pitchFamily="34" charset="0"/>
              </a:rPr>
              <a:t>Vi ska </a:t>
            </a:r>
            <a:r>
              <a:rPr lang="sv-SE" altLang="zh-CN" sz="2800" b="1" dirty="0">
                <a:latin typeface="Corbel" panose="020B0503020204020204" pitchFamily="34" charset="0"/>
              </a:rPr>
              <a:t>driva utveckling </a:t>
            </a:r>
            <a:r>
              <a:rPr lang="sv-SE" altLang="zh-CN" sz="2800" b="1" dirty="0" smtClean="0">
                <a:latin typeface="Corbel" panose="020B0503020204020204" pitchFamily="34" charset="0"/>
              </a:rPr>
              <a:t>för </a:t>
            </a:r>
            <a:r>
              <a:rPr lang="sv-SE" altLang="zh-CN" sz="2800" b="1" dirty="0">
                <a:latin typeface="Corbel" panose="020B0503020204020204" pitchFamily="34" charset="0"/>
              </a:rPr>
              <a:t>en jämlik och hälsofrämjande hälso- och sjukvård för </a:t>
            </a:r>
            <a:r>
              <a:rPr lang="sv-SE" altLang="zh-CN" sz="2800" b="1" dirty="0" smtClean="0">
                <a:latin typeface="Corbel" panose="020B0503020204020204" pitchFamily="34" charset="0"/>
              </a:rPr>
              <a:t>och med patienter</a:t>
            </a:r>
            <a:r>
              <a:rPr lang="sv-SE" altLang="zh-CN" sz="2800" b="1" dirty="0">
                <a:latin typeface="Corbel" panose="020B0503020204020204" pitchFamily="34" charset="0"/>
              </a:rPr>
              <a:t>, medarbetare och befolkning</a:t>
            </a:r>
          </a:p>
          <a:p>
            <a:endParaRPr lang="sv-SE" altLang="sv-SE" sz="1800" dirty="0">
              <a:latin typeface="Corbel" panose="020B0503020204020204" pitchFamily="34" charset="0"/>
            </a:endParaRPr>
          </a:p>
          <a:p>
            <a:r>
              <a:rPr lang="sv-SE" sz="2000" dirty="0">
                <a:latin typeface="Corbel" panose="020B0503020204020204" pitchFamily="34" charset="0"/>
              </a:rPr>
              <a:t>Nätverket arbetar genom att sprida </a:t>
            </a:r>
            <a:r>
              <a:rPr lang="sv-SE" sz="2000" b="1" dirty="0">
                <a:latin typeface="Corbel" panose="020B0503020204020204" pitchFamily="34" charset="0"/>
              </a:rPr>
              <a:t>kunskap</a:t>
            </a:r>
            <a:r>
              <a:rPr lang="sv-SE" sz="2000" dirty="0">
                <a:latin typeface="Corbel" panose="020B0503020204020204" pitchFamily="34" charset="0"/>
              </a:rPr>
              <a:t>, </a:t>
            </a:r>
            <a:br>
              <a:rPr lang="sv-SE" sz="2000" dirty="0">
                <a:latin typeface="Corbel" panose="020B0503020204020204" pitchFamily="34" charset="0"/>
              </a:rPr>
            </a:br>
            <a:r>
              <a:rPr lang="sv-SE" sz="2000" b="1" dirty="0">
                <a:latin typeface="Corbel" panose="020B0503020204020204" pitchFamily="34" charset="0"/>
              </a:rPr>
              <a:t>inspirera </a:t>
            </a:r>
            <a:r>
              <a:rPr lang="sv-SE" sz="2000" dirty="0">
                <a:latin typeface="Corbel" panose="020B0503020204020204" pitchFamily="34" charset="0"/>
              </a:rPr>
              <a:t>och </a:t>
            </a:r>
            <a:r>
              <a:rPr lang="sv-SE" sz="2000" b="1" dirty="0">
                <a:latin typeface="Corbel" panose="020B0503020204020204" pitchFamily="34" charset="0"/>
              </a:rPr>
              <a:t>påverka</a:t>
            </a:r>
            <a:r>
              <a:rPr lang="sv-SE" sz="2000" dirty="0">
                <a:latin typeface="Corbel" panose="020B0503020204020204" pitchFamily="34" charset="0"/>
              </a:rPr>
              <a:t> andra aktörer </a:t>
            </a:r>
            <a:br>
              <a:rPr lang="sv-SE" sz="2000" dirty="0">
                <a:latin typeface="Corbel" panose="020B0503020204020204" pitchFamily="34" charset="0"/>
              </a:rPr>
            </a:br>
            <a:r>
              <a:rPr lang="sv-SE" sz="2000" dirty="0">
                <a:latin typeface="Corbel" panose="020B0503020204020204" pitchFamily="34" charset="0"/>
              </a:rPr>
              <a:t>och verkar inom fyra perspektiv</a:t>
            </a:r>
            <a:endParaRPr lang="sv-SE" altLang="sv-SE" sz="2000" dirty="0">
              <a:latin typeface="Corbel" panose="020B0503020204020204" pitchFamily="34" charset="0"/>
            </a:endParaRP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350CFEC9-FA1B-3240-952D-270B874CD6B6}"/>
              </a:ext>
            </a:extLst>
          </p:cNvPr>
          <p:cNvSpPr txBox="1">
            <a:spLocks/>
          </p:cNvSpPr>
          <p:nvPr/>
        </p:nvSpPr>
        <p:spPr bwMode="auto">
          <a:xfrm>
            <a:off x="-47090" y="3436321"/>
            <a:ext cx="4176464" cy="107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Aft>
                <a:spcPts val="1800"/>
              </a:spcAft>
            </a:pPr>
            <a:r>
              <a:rPr lang="sv-SE" altLang="sv-SE" sz="3600" b="1" dirty="0">
                <a:solidFill>
                  <a:schemeClr val="tx2"/>
                </a:solidFill>
                <a:latin typeface="Corbel" panose="020B0503020204020204" pitchFamily="34" charset="0"/>
              </a:rPr>
              <a:t>Nätverkets verksamhetsidé</a:t>
            </a:r>
          </a:p>
        </p:txBody>
      </p:sp>
    </p:spTree>
    <p:extLst>
      <p:ext uri="{BB962C8B-B14F-4D97-AF65-F5344CB8AC3E}">
        <p14:creationId xmlns:p14="http://schemas.microsoft.com/office/powerpoint/2010/main" val="269061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1AB5BB-E2C5-A67A-EBA3-D2737B410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Nätverkets vision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98B6DC-C4EE-0D94-8777-413DCB5D1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sv-SE" sz="2800" b="1" dirty="0"/>
              <a:t>En hälsoorienterad hälso- och sjukvård för en god och jämlik hälsa</a:t>
            </a:r>
          </a:p>
          <a:p>
            <a:endParaRPr lang="sv-SE" dirty="0"/>
          </a:p>
          <a:p>
            <a:pPr algn="ctr"/>
            <a:r>
              <a:rPr lang="sv-SE" sz="2400" dirty="0"/>
              <a:t>En hälsoorienterad hälso- och sjukvård innebär att ett </a:t>
            </a:r>
            <a:br>
              <a:rPr lang="sv-SE" sz="2400" dirty="0"/>
            </a:br>
            <a:r>
              <a:rPr lang="sv-SE" sz="2400" dirty="0"/>
              <a:t>hälsofrämjande och förebyggande perspektiv genomsyrar </a:t>
            </a:r>
            <a:br>
              <a:rPr lang="sv-SE" sz="2400" dirty="0"/>
            </a:br>
            <a:r>
              <a:rPr lang="sv-SE" sz="2400" dirty="0"/>
              <a:t>hela hälso- och sjukvården och styr mot hälsoresultat.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4F16591-F8D9-1501-4163-145921092B08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9000">
                <a:schemeClr val="tx2">
                  <a:alpha val="0"/>
                </a:schemeClr>
              </a:gs>
            </a:gsLst>
            <a:lin ang="13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0719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937210"/>
          </a:xfrm>
        </p:spPr>
        <p:txBody>
          <a:bodyPr anchor="ctr">
            <a:normAutofit/>
          </a:bodyPr>
          <a:lstStyle/>
          <a:p>
            <a:r>
              <a:rPr lang="sv-SE" b="1" spc="-50"/>
              <a:t>De fyra perspektiven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2CF9F60C-272D-E2EA-8242-6692A6AA2E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50307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0937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937210"/>
          </a:xfrm>
        </p:spPr>
        <p:txBody>
          <a:bodyPr anchor="ctr">
            <a:normAutofit/>
          </a:bodyPr>
          <a:lstStyle/>
          <a:p>
            <a:r>
              <a:rPr lang="sv-SE" dirty="0"/>
              <a:t>Operativt utvecklingsarbete via temagrupper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529943" cy="4351338"/>
          </a:xfrm>
        </p:spPr>
        <p:txBody>
          <a:bodyPr>
            <a:normAutofit fontScale="85000" lnSpcReduction="20000"/>
          </a:bodyPr>
          <a:lstStyle/>
          <a:p>
            <a:r>
              <a:rPr lang="sv-SE" sz="2600" dirty="0"/>
              <a:t>Styrning och ledning</a:t>
            </a:r>
          </a:p>
          <a:p>
            <a:r>
              <a:rPr lang="sv-SE" sz="2600" dirty="0"/>
              <a:t>Alkoholprevention</a:t>
            </a:r>
          </a:p>
          <a:p>
            <a:r>
              <a:rPr lang="sv-SE" sz="2600" dirty="0"/>
              <a:t>Fysisk aktivitet</a:t>
            </a:r>
          </a:p>
          <a:p>
            <a:r>
              <a:rPr lang="sv-SE" sz="2600" dirty="0"/>
              <a:t>Matvanor</a:t>
            </a:r>
          </a:p>
          <a:p>
            <a:r>
              <a:rPr lang="sv-SE" sz="2600" dirty="0"/>
              <a:t>Tobaksprevention</a:t>
            </a:r>
          </a:p>
          <a:p>
            <a:r>
              <a:rPr lang="sv-SE" sz="2600"/>
              <a:t>Psykisk </a:t>
            </a:r>
            <a:r>
              <a:rPr lang="sv-SE" sz="2600" dirty="0"/>
              <a:t>hälsa</a:t>
            </a:r>
          </a:p>
          <a:p>
            <a:r>
              <a:rPr lang="sv-SE" sz="2600" dirty="0"/>
              <a:t>Riktade hälsosamtal</a:t>
            </a:r>
          </a:p>
          <a:p>
            <a:r>
              <a:rPr lang="sv-SE" sz="2600" dirty="0"/>
              <a:t>Sexuell och reproduktiv hälsa och rättigheter</a:t>
            </a:r>
          </a:p>
          <a:p>
            <a:r>
              <a:rPr lang="sv-SE" sz="2600" dirty="0"/>
              <a:t>Fysiska och psykosociala miljöer</a:t>
            </a:r>
          </a:p>
          <a:p>
            <a:r>
              <a:rPr lang="sv-SE" sz="2600" dirty="0"/>
              <a:t>Hälsofrämjande arbetsplats</a:t>
            </a:r>
          </a:p>
          <a:p>
            <a:r>
              <a:rPr lang="sv-SE" sz="2600" dirty="0"/>
              <a:t>Hälsofrämjande primärvård</a:t>
            </a:r>
          </a:p>
          <a:p>
            <a:r>
              <a:rPr lang="sv-SE" sz="2600" dirty="0"/>
              <a:t>Hälsosamt åldrande</a:t>
            </a:r>
          </a:p>
        </p:txBody>
      </p:sp>
      <p:pic>
        <p:nvPicPr>
          <p:cNvPr id="8" name="Platshållare för innehåll 7" descr="Användare kontur">
            <a:extLst>
              <a:ext uri="{FF2B5EF4-FFF2-40B4-BE49-F238E27FC236}">
                <a16:creationId xmlns:a16="http://schemas.microsoft.com/office/drawing/2014/main" id="{0D401A2B-57AB-5230-70CC-F7EDA6ABC4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085566875"/>
      </p:ext>
    </p:extLst>
  </p:cSld>
  <p:clrMapOvr>
    <a:masterClrMapping/>
  </p:clrMapOvr>
</p:sld>
</file>

<file path=ppt/theme/theme1.xml><?xml version="1.0" encoding="utf-8"?>
<a:theme xmlns:a="http://schemas.openxmlformats.org/drawingml/2006/main" name="Toppbård">
  <a:themeElements>
    <a:clrScheme name="HFS-2018-01">
      <a:dk1>
        <a:srgbClr val="000000"/>
      </a:dk1>
      <a:lt1>
        <a:srgbClr val="FFFFFF"/>
      </a:lt1>
      <a:dk2>
        <a:srgbClr val="45742B"/>
      </a:dk2>
      <a:lt2>
        <a:srgbClr val="E7E6E6"/>
      </a:lt2>
      <a:accent1>
        <a:srgbClr val="666666"/>
      </a:accent1>
      <a:accent2>
        <a:srgbClr val="ED7D31"/>
      </a:accent2>
      <a:accent3>
        <a:srgbClr val="2C2C2C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F726946-ADD7-9941-9EAB-297FAD66A981}" vid="{47A34E93-3596-444B-98BE-C19E89B58471}"/>
    </a:ext>
  </a:extLst>
</a:theme>
</file>

<file path=ppt/theme/theme2.xml><?xml version="1.0" encoding="utf-8"?>
<a:theme xmlns:a="http://schemas.openxmlformats.org/drawingml/2006/main" name="Bildbakgrund">
  <a:themeElements>
    <a:clrScheme name="HFS-2018-01">
      <a:dk1>
        <a:srgbClr val="000000"/>
      </a:dk1>
      <a:lt1>
        <a:srgbClr val="FFFFFF"/>
      </a:lt1>
      <a:dk2>
        <a:srgbClr val="45742B"/>
      </a:dk2>
      <a:lt2>
        <a:srgbClr val="E7E6E6"/>
      </a:lt2>
      <a:accent1>
        <a:srgbClr val="666666"/>
      </a:accent1>
      <a:accent2>
        <a:srgbClr val="ED7D31"/>
      </a:accent2>
      <a:accent3>
        <a:srgbClr val="2C2C2C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F726946-ADD7-9941-9EAB-297FAD66A981}" vid="{72E49E22-9739-DE49-9A71-107323B6159C}"/>
    </a:ext>
  </a:extLst>
</a:theme>
</file>

<file path=ppt/theme/theme3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1F726946-ADD7-9941-9EAB-297FAD66A981}" vid="{C3D39BEC-6DA8-DD4D-94CA-DAD8BFE7098B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Toppbård</Template>
  <TotalTime>6902</TotalTime>
  <Words>1506</Words>
  <Application>Microsoft Office PowerPoint</Application>
  <PresentationFormat>Bredbild</PresentationFormat>
  <Paragraphs>175</Paragraphs>
  <Slides>15</Slides>
  <Notes>13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15</vt:i4>
      </vt:variant>
    </vt:vector>
  </HeadingPairs>
  <TitlesOfParts>
    <vt:vector size="25" baseType="lpstr">
      <vt:lpstr>ＭＳ Ｐゴシック</vt:lpstr>
      <vt:lpstr>Arial</vt:lpstr>
      <vt:lpstr>Calibri</vt:lpstr>
      <vt:lpstr>Calibri Light</vt:lpstr>
      <vt:lpstr>Corbel</vt:lpstr>
      <vt:lpstr>等线</vt:lpstr>
      <vt:lpstr>Helvetica</vt:lpstr>
      <vt:lpstr>Toppbård</vt:lpstr>
      <vt:lpstr>Bildbakgrund</vt:lpstr>
      <vt:lpstr>Anpassad formgivning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Nätverkets vision</vt:lpstr>
      <vt:lpstr>De fyra perspektiven</vt:lpstr>
      <vt:lpstr>Operativt utvecklingsarbete via temagrupper</vt:lpstr>
      <vt:lpstr>Detta är HFS</vt:lpstr>
      <vt:lpstr>Målbild för nätverket</vt:lpstr>
      <vt:lpstr>HFS identitet</vt:lpstr>
      <vt:lpstr>Mervärde av att vara medlem</vt:lpstr>
      <vt:lpstr>Det unika nätverket</vt:lpstr>
      <vt:lpstr>Detta är HFS i tre punkter!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Ralph Harlid</dc:creator>
  <cp:lastModifiedBy>Westerberg Sofie</cp:lastModifiedBy>
  <cp:revision>11</cp:revision>
  <dcterms:created xsi:type="dcterms:W3CDTF">2023-05-03T07:23:07Z</dcterms:created>
  <dcterms:modified xsi:type="dcterms:W3CDTF">2025-01-27T12:06:41Z</dcterms:modified>
</cp:coreProperties>
</file>