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 id="2147484353" r:id="rId2"/>
    <p:sldMasterId id="2147483661" r:id="rId3"/>
  </p:sldMasterIdLst>
  <p:notesMasterIdLst>
    <p:notesMasterId r:id="rId20"/>
  </p:notesMasterIdLst>
  <p:sldIdLst>
    <p:sldId id="433" r:id="rId4"/>
    <p:sldId id="659" r:id="rId5"/>
    <p:sldId id="649" r:id="rId6"/>
    <p:sldId id="650" r:id="rId7"/>
    <p:sldId id="428" r:id="rId8"/>
    <p:sldId id="653" r:id="rId9"/>
    <p:sldId id="660" r:id="rId10"/>
    <p:sldId id="654" r:id="rId11"/>
    <p:sldId id="438" r:id="rId12"/>
    <p:sldId id="661" r:id="rId13"/>
    <p:sldId id="655" r:id="rId14"/>
    <p:sldId id="436" r:id="rId15"/>
    <p:sldId id="439" r:id="rId16"/>
    <p:sldId id="404" r:id="rId17"/>
    <p:sldId id="656" r:id="rId18"/>
    <p:sldId id="405" r:id="rId19"/>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Bakgrund" id="{1D0A648D-AD87-7D4C-AFDA-260335832D7E}">
          <p14:sldIdLst>
            <p14:sldId id="433"/>
            <p14:sldId id="659"/>
            <p14:sldId id="649"/>
            <p14:sldId id="650"/>
            <p14:sldId id="428"/>
            <p14:sldId id="653"/>
            <p14:sldId id="660"/>
            <p14:sldId id="654"/>
            <p14:sldId id="438"/>
            <p14:sldId id="661"/>
          </p14:sldIdLst>
        </p14:section>
        <p14:section name="Mission och målbild" id="{6987C434-EC69-3041-BEE7-B54255B59421}">
          <p14:sldIdLst>
            <p14:sldId id="655"/>
            <p14:sldId id="436"/>
          </p14:sldIdLst>
        </p14:section>
        <p14:section name="Identitet - erbjudande - mervärde" id="{D75B4DD2-5E3C-6143-ABAD-65965312D0F0}">
          <p14:sldIdLst>
            <p14:sldId id="439"/>
            <p14:sldId id="404"/>
          </p14:sldIdLst>
        </p14:section>
        <p14:section name="Budskap" id="{394DDAEC-CDE6-D04B-9C06-4F073CC9F820}">
          <p14:sldIdLst>
            <p14:sldId id="656"/>
            <p14:sldId id="4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52B"/>
    <a:srgbClr val="44752A"/>
    <a:srgbClr val="72961A"/>
    <a:srgbClr val="5D9906"/>
    <a:srgbClr val="93BB59"/>
    <a:srgbClr val="9FB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5514" autoAdjust="0"/>
  </p:normalViewPr>
  <p:slideViewPr>
    <p:cSldViewPr snapToGrid="0" showGuides="1">
      <p:cViewPr varScale="1">
        <p:scale>
          <a:sx n="86" d="100"/>
          <a:sy n="86" d="100"/>
        </p:scale>
        <p:origin x="1902" y="84"/>
      </p:cViewPr>
      <p:guideLst>
        <p:guide orient="horz" pos="2160"/>
        <p:guide pos="3840"/>
      </p:guideLst>
    </p:cSldViewPr>
  </p:slideViewPr>
  <p:notesTextViewPr>
    <p:cViewPr>
      <p:scale>
        <a:sx n="75" d="100"/>
        <a:sy n="75" d="100"/>
      </p:scale>
      <p:origin x="0" y="0"/>
    </p:cViewPr>
  </p:notesTextViewPr>
  <p:sorterViewPr>
    <p:cViewPr varScale="1">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svg"/><Relationship Id="rId1" Type="http://schemas.openxmlformats.org/officeDocument/2006/relationships/image" Target="../media/image20.png"/><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svg"/><Relationship Id="rId1" Type="http://schemas.openxmlformats.org/officeDocument/2006/relationships/image" Target="../media/image15.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5" Type="http://schemas.openxmlformats.org/officeDocument/2006/relationships/image" Target="../media/image19.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svg"/><Relationship Id="rId1" Type="http://schemas.openxmlformats.org/officeDocument/2006/relationships/image" Target="../media/image20.png"/><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2CB3F-A8D9-4B7B-A3BB-7EF7E816D17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9863C77-C0D5-4E00-B7BF-BEE3C18079F5}">
      <dgm:prSet/>
      <dgm:spPr/>
      <dgm:t>
        <a:bodyPr/>
        <a:lstStyle/>
        <a:p>
          <a:r>
            <a:rPr lang="en-US" b="1"/>
            <a:t>Styr- och ledningsperspektivet</a:t>
          </a:r>
          <a:endParaRPr lang="en-US"/>
        </a:p>
      </dgm:t>
    </dgm:pt>
    <dgm:pt modelId="{C8A96CD4-9829-4173-8623-748C274EE7FA}" type="parTrans" cxnId="{0E4E6729-B00D-46F7-B245-3B7F4E420AC6}">
      <dgm:prSet/>
      <dgm:spPr/>
      <dgm:t>
        <a:bodyPr/>
        <a:lstStyle/>
        <a:p>
          <a:endParaRPr lang="en-US"/>
        </a:p>
      </dgm:t>
    </dgm:pt>
    <dgm:pt modelId="{1121F30C-1ADA-409D-B449-CF1793C214F1}" type="sibTrans" cxnId="{0E4E6729-B00D-46F7-B245-3B7F4E420AC6}">
      <dgm:prSet/>
      <dgm:spPr/>
      <dgm:t>
        <a:bodyPr/>
        <a:lstStyle/>
        <a:p>
          <a:endParaRPr lang="en-US"/>
        </a:p>
      </dgm:t>
    </dgm:pt>
    <dgm:pt modelId="{6A3BB359-3A71-49AF-9CA7-2ABA799C1896}">
      <dgm:prSet/>
      <dgm:spPr/>
      <dgm:t>
        <a:bodyPr/>
        <a:lstStyle/>
        <a:p>
          <a:pPr marL="0">
            <a:lnSpc>
              <a:spcPct val="100000"/>
            </a:lnSpc>
            <a:buFont typeface="Arial" panose="020B0604020202020204" pitchFamily="34" charset="0"/>
            <a:buNone/>
          </a:pPr>
          <a:r>
            <a:rPr lang="sv-SE" dirty="0" smtClean="0"/>
            <a:t>Genom en helhetssyn på hälso- och sjukvårdens uppdrag och fokus på dess resultat, bidrar vi i utvecklingen av en hälsofrämjande hälso- och sjukvård där resurserna används effektivt utifrån målet en god och jämlik hälsa.</a:t>
          </a:r>
          <a:endParaRPr lang="en-US" dirty="0"/>
        </a:p>
      </dgm:t>
    </dgm:pt>
    <dgm:pt modelId="{42D373DA-3AE4-4FCA-A483-38A3D53EFA8C}" type="parTrans" cxnId="{1ED50A97-FBA2-4E47-AB24-F7DB67D7A0EE}">
      <dgm:prSet/>
      <dgm:spPr/>
      <dgm:t>
        <a:bodyPr/>
        <a:lstStyle/>
        <a:p>
          <a:endParaRPr lang="en-US"/>
        </a:p>
      </dgm:t>
    </dgm:pt>
    <dgm:pt modelId="{7C5A1FFF-BF44-47B9-9F13-063B2753B9D4}" type="sibTrans" cxnId="{1ED50A97-FBA2-4E47-AB24-F7DB67D7A0EE}">
      <dgm:prSet/>
      <dgm:spPr/>
      <dgm:t>
        <a:bodyPr/>
        <a:lstStyle/>
        <a:p>
          <a:endParaRPr lang="en-US"/>
        </a:p>
      </dgm:t>
    </dgm:pt>
    <dgm:pt modelId="{698FED85-2F01-450E-8C4D-6A4ADF405193}">
      <dgm:prSet/>
      <dgm:spPr/>
      <dgm:t>
        <a:bodyPr/>
        <a:lstStyle/>
        <a:p>
          <a:r>
            <a:rPr lang="en-US" b="1"/>
            <a:t>Patientperspektivet</a:t>
          </a:r>
          <a:endParaRPr lang="en-US"/>
        </a:p>
      </dgm:t>
    </dgm:pt>
    <dgm:pt modelId="{25DA795B-CBC3-405E-8D55-2E4698289912}" type="parTrans" cxnId="{69109A4B-B561-4A85-B02C-954C67E88A73}">
      <dgm:prSet/>
      <dgm:spPr/>
      <dgm:t>
        <a:bodyPr/>
        <a:lstStyle/>
        <a:p>
          <a:endParaRPr lang="en-US"/>
        </a:p>
      </dgm:t>
    </dgm:pt>
    <dgm:pt modelId="{37D47C16-3DE8-4053-BC50-29ECFB44A4F9}" type="sibTrans" cxnId="{69109A4B-B561-4A85-B02C-954C67E88A73}">
      <dgm:prSet/>
      <dgm:spPr/>
      <dgm:t>
        <a:bodyPr/>
        <a:lstStyle/>
        <a:p>
          <a:endParaRPr lang="en-US"/>
        </a:p>
      </dgm:t>
    </dgm:pt>
    <dgm:pt modelId="{82C16802-6E5A-4A16-B7EF-5009821A6165}">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en-US" sz="1600" kern="1200" dirty="0" err="1" smtClean="0">
              <a:solidFill>
                <a:srgbClr val="000000">
                  <a:hueOff val="0"/>
                  <a:satOff val="0"/>
                  <a:lumOff val="0"/>
                  <a:alphaOff val="0"/>
                </a:srgbClr>
              </a:solidFill>
              <a:latin typeface="Calibri" panose="020F0502020204030204"/>
              <a:ea typeface="+mn-ea"/>
              <a:cs typeface="+mn-cs"/>
            </a:rPr>
            <a:t>Nätverkets</a:t>
          </a:r>
          <a:r>
            <a:rPr lang="en-US" sz="1600" kern="1200" baseline="0" dirty="0" smtClean="0">
              <a:solidFill>
                <a:srgbClr val="000000">
                  <a:hueOff val="0"/>
                  <a:satOff val="0"/>
                  <a:lumOff val="0"/>
                  <a:alphaOff val="0"/>
                </a:srgbClr>
              </a:solidFill>
              <a:latin typeface="Calibri" panose="020F0502020204030204"/>
              <a:ea typeface="+mn-ea"/>
              <a:cs typeface="+mn-cs"/>
            </a:rPr>
            <a:t> vision </a:t>
          </a:r>
          <a:r>
            <a:rPr lang="en-US" sz="1600" kern="1200" baseline="0" dirty="0" err="1" smtClean="0">
              <a:solidFill>
                <a:srgbClr val="000000">
                  <a:hueOff val="0"/>
                  <a:satOff val="0"/>
                  <a:lumOff val="0"/>
                  <a:alphaOff val="0"/>
                </a:srgbClr>
              </a:solidFill>
              <a:latin typeface="Calibri" panose="020F0502020204030204"/>
              <a:ea typeface="+mn-ea"/>
              <a:cs typeface="+mn-cs"/>
            </a:rPr>
            <a:t>innebär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alla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patienter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få</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en</a:t>
          </a:r>
          <a:r>
            <a:rPr lang="en-US" sz="1600" kern="1200" baseline="0" dirty="0" smtClean="0">
              <a:solidFill>
                <a:srgbClr val="000000">
                  <a:hueOff val="0"/>
                  <a:satOff val="0"/>
                  <a:lumOff val="0"/>
                  <a:alphaOff val="0"/>
                </a:srgbClr>
              </a:solidFill>
              <a:latin typeface="Calibri" panose="020F0502020204030204"/>
              <a:ea typeface="+mn-ea"/>
              <a:cs typeface="+mn-cs"/>
            </a:rPr>
            <a:t> god och </a:t>
          </a:r>
          <a:r>
            <a:rPr lang="en-US" sz="1600" kern="1200" baseline="0" dirty="0" err="1" smtClean="0">
              <a:solidFill>
                <a:srgbClr val="000000">
                  <a:hueOff val="0"/>
                  <a:satOff val="0"/>
                  <a:lumOff val="0"/>
                  <a:alphaOff val="0"/>
                </a:srgbClr>
              </a:solidFill>
              <a:latin typeface="Calibri" panose="020F0502020204030204"/>
              <a:ea typeface="+mn-ea"/>
              <a:cs typeface="+mn-cs"/>
            </a:rPr>
            <a:t>jämlik</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hälso</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sjukvård</a:t>
          </a:r>
          <a:r>
            <a:rPr lang="en-US" sz="1600" kern="1200" baseline="0" dirty="0" smtClean="0">
              <a:solidFill>
                <a:srgbClr val="000000">
                  <a:hueOff val="0"/>
                  <a:satOff val="0"/>
                  <a:lumOff val="0"/>
                  <a:alphaOff val="0"/>
                </a:srgbClr>
              </a:solidFill>
              <a:latin typeface="Calibri" panose="020F0502020204030204"/>
              <a:ea typeface="+mn-ea"/>
              <a:cs typeface="+mn-cs"/>
            </a:rPr>
            <a:t> med respect </a:t>
          </a:r>
          <a:r>
            <a:rPr lang="en-US" sz="1600" kern="1200" baseline="0" dirty="0" err="1" smtClean="0">
              <a:solidFill>
                <a:srgbClr val="000000">
                  <a:hueOff val="0"/>
                  <a:satOff val="0"/>
                  <a:lumOff val="0"/>
                  <a:alphaOff val="0"/>
                </a:srgbClr>
              </a:solidFill>
              <a:latin typeface="Calibri" panose="020F0502020204030204"/>
              <a:ea typeface="+mn-ea"/>
              <a:cs typeface="+mn-cs"/>
            </a:rPr>
            <a:t>för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olikheter</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behov</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värderingar</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kultur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dels</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genom</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skapa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förutsättningar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a:t>
          </a:r>
          <a:r>
            <a:rPr lang="en-US" sz="1600" kern="1200" baseline="0" dirty="0" smtClean="0">
              <a:solidFill>
                <a:srgbClr val="000000">
                  <a:hueOff val="0"/>
                  <a:satOff val="0"/>
                  <a:lumOff val="0"/>
                  <a:alphaOff val="0"/>
                </a:srgbClr>
              </a:solidFill>
              <a:latin typeface="Calibri" panose="020F0502020204030204"/>
              <a:ea typeface="+mn-ea"/>
              <a:cs typeface="+mn-cs"/>
            </a:rPr>
            <a:t> Hälsofrämjande </a:t>
          </a:r>
          <a:r>
            <a:rPr lang="en-US" sz="1600" kern="1200" baseline="0" dirty="0" err="1" smtClean="0">
              <a:solidFill>
                <a:srgbClr val="000000">
                  <a:hueOff val="0"/>
                  <a:satOff val="0"/>
                  <a:lumOff val="0"/>
                  <a:alphaOff val="0"/>
                </a:srgbClr>
              </a:solidFill>
              <a:latin typeface="Calibri" panose="020F0502020204030204"/>
              <a:ea typeface="+mn-ea"/>
              <a:cs typeface="+mn-cs"/>
            </a:rPr>
            <a:t>möten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där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patienten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eller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dess</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företrädare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stärks</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tillit</a:t>
          </a:r>
          <a:r>
            <a:rPr lang="en-US" sz="1600" kern="1200" baseline="0" dirty="0" smtClean="0">
              <a:solidFill>
                <a:srgbClr val="000000">
                  <a:hueOff val="0"/>
                  <a:satOff val="0"/>
                  <a:lumOff val="0"/>
                  <a:alphaOff val="0"/>
                </a:srgbClr>
              </a:solidFill>
              <a:latin typeface="Calibri" panose="020F0502020204030204"/>
              <a:ea typeface="+mn-ea"/>
              <a:cs typeface="+mn-cs"/>
            </a:rPr>
            <a:t> till </a:t>
          </a:r>
          <a:r>
            <a:rPr lang="en-US" sz="1600" kern="1200" baseline="0" dirty="0" err="1" smtClean="0">
              <a:solidFill>
                <a:srgbClr val="000000">
                  <a:hueOff val="0"/>
                  <a:satOff val="0"/>
                  <a:lumOff val="0"/>
                  <a:alphaOff val="0"/>
                </a:srgbClr>
              </a:solidFill>
              <a:latin typeface="Calibri" panose="020F0502020204030204"/>
              <a:ea typeface="+mn-ea"/>
              <a:cs typeface="+mn-cs"/>
            </a:rPr>
            <a:t>förmågan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hantera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sjukdom</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förbättra</a:t>
          </a:r>
          <a:r>
            <a:rPr lang="en-US" sz="1600" kern="1200" baseline="0" dirty="0" smtClean="0">
              <a:solidFill>
                <a:srgbClr val="000000">
                  <a:hueOff val="0"/>
                  <a:satOff val="0"/>
                  <a:lumOff val="0"/>
                  <a:alphaOff val="0"/>
                </a:srgbClr>
              </a:solidFill>
              <a:latin typeface="Calibri" panose="020F0502020204030204"/>
              <a:ea typeface="+mn-ea"/>
              <a:cs typeface="+mn-cs"/>
            </a:rPr>
            <a:t> hälsa och </a:t>
          </a:r>
          <a:r>
            <a:rPr lang="en-US" sz="1600" kern="1200" baseline="0" dirty="0" err="1" smtClean="0">
              <a:solidFill>
                <a:srgbClr val="000000">
                  <a:hueOff val="0"/>
                  <a:satOff val="0"/>
                  <a:lumOff val="0"/>
                  <a:alphaOff val="0"/>
                </a:srgbClr>
              </a:solidFill>
              <a:latin typeface="Calibri" panose="020F0502020204030204"/>
              <a:ea typeface="+mn-ea"/>
              <a:cs typeface="+mn-cs"/>
            </a:rPr>
            <a:t>livskvalitet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genom</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stärka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integreringen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av</a:t>
          </a:r>
          <a:r>
            <a:rPr lang="en-US" sz="1600" kern="1200" baseline="0" dirty="0" smtClean="0">
              <a:solidFill>
                <a:srgbClr val="000000">
                  <a:hueOff val="0"/>
                  <a:satOff val="0"/>
                  <a:lumOff val="0"/>
                  <a:alphaOff val="0"/>
                </a:srgbClr>
              </a:solidFill>
              <a:latin typeface="Calibri" panose="020F0502020204030204"/>
              <a:ea typeface="+mn-ea"/>
              <a:cs typeface="+mn-cs"/>
            </a:rPr>
            <a:t> Hälsofrämjande och </a:t>
          </a:r>
          <a:r>
            <a:rPr lang="en-US" sz="1600" kern="1200" baseline="0" dirty="0" err="1" smtClean="0">
              <a:solidFill>
                <a:srgbClr val="000000">
                  <a:hueOff val="0"/>
                  <a:satOff val="0"/>
                  <a:lumOff val="0"/>
                  <a:alphaOff val="0"/>
                </a:srgbClr>
              </a:solidFill>
              <a:latin typeface="Calibri" panose="020F0502020204030204"/>
              <a:ea typeface="+mn-ea"/>
              <a:cs typeface="+mn-cs"/>
            </a:rPr>
            <a:t>förebyggande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insatser</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ordinarie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verksamhet</a:t>
          </a:r>
          <a:r>
            <a:rPr lang="en-US" sz="1600" kern="1200" baseline="0" dirty="0" smtClean="0">
              <a:solidFill>
                <a:srgbClr val="000000">
                  <a:hueOff val="0"/>
                  <a:satOff val="0"/>
                  <a:lumOff val="0"/>
                  <a:alphaOff val="0"/>
                </a:srgbClr>
              </a:solidFill>
              <a:latin typeface="Calibri" panose="020F0502020204030204"/>
              <a:ea typeface="+mn-ea"/>
              <a:cs typeface="+mn-cs"/>
            </a:rPr>
            <a:t>.</a:t>
          </a:r>
          <a:endParaRPr lang="en-US" sz="1600" kern="1200" dirty="0">
            <a:solidFill>
              <a:srgbClr val="000000">
                <a:hueOff val="0"/>
                <a:satOff val="0"/>
                <a:lumOff val="0"/>
                <a:alphaOff val="0"/>
              </a:srgbClr>
            </a:solidFill>
            <a:latin typeface="Calibri" panose="020F0502020204030204"/>
            <a:ea typeface="+mn-ea"/>
            <a:cs typeface="+mn-cs"/>
          </a:endParaRPr>
        </a:p>
      </dgm:t>
    </dgm:pt>
    <dgm:pt modelId="{367EFC07-C218-452F-9621-ED7E02ADE476}" type="parTrans" cxnId="{FE522E9E-E9D0-4D51-96B9-C1B20603DD79}">
      <dgm:prSet/>
      <dgm:spPr/>
      <dgm:t>
        <a:bodyPr/>
        <a:lstStyle/>
        <a:p>
          <a:endParaRPr lang="en-US"/>
        </a:p>
      </dgm:t>
    </dgm:pt>
    <dgm:pt modelId="{1F041F3F-5A7B-41FF-942A-980CFA20732B}" type="sibTrans" cxnId="{FE522E9E-E9D0-4D51-96B9-C1B20603DD79}">
      <dgm:prSet/>
      <dgm:spPr/>
      <dgm:t>
        <a:bodyPr/>
        <a:lstStyle/>
        <a:p>
          <a:endParaRPr lang="en-US"/>
        </a:p>
      </dgm:t>
    </dgm:pt>
    <dgm:pt modelId="{CB7F4488-144D-44F6-8616-96D42DEDCC46}">
      <dgm:prSet/>
      <dgm:spPr/>
      <dgm:t>
        <a:bodyPr/>
        <a:lstStyle/>
        <a:p>
          <a:r>
            <a:rPr lang="en-US" b="1"/>
            <a:t>Befolkningsperspektivet</a:t>
          </a:r>
          <a:endParaRPr lang="en-US"/>
        </a:p>
      </dgm:t>
    </dgm:pt>
    <dgm:pt modelId="{8FA37822-E5FB-485F-ABD4-50C230D0A70A}" type="parTrans" cxnId="{92626C90-03F5-48E4-BB67-21D83728264E}">
      <dgm:prSet/>
      <dgm:spPr/>
      <dgm:t>
        <a:bodyPr/>
        <a:lstStyle/>
        <a:p>
          <a:endParaRPr lang="en-US"/>
        </a:p>
      </dgm:t>
    </dgm:pt>
    <dgm:pt modelId="{67F95567-CA92-4E7D-80FC-F536E2ABAA44}" type="sibTrans" cxnId="{92626C90-03F5-48E4-BB67-21D83728264E}">
      <dgm:prSet/>
      <dgm:spPr/>
      <dgm:t>
        <a:bodyPr/>
        <a:lstStyle/>
        <a:p>
          <a:endParaRPr lang="en-US"/>
        </a:p>
      </dgm:t>
    </dgm:pt>
    <dgm:pt modelId="{33DBB158-880C-47EF-BDD1-D9BD43E6AB19}">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sv-SE" sz="1600" kern="1200" dirty="0" smtClean="0">
              <a:solidFill>
                <a:srgbClr val="000000">
                  <a:hueOff val="0"/>
                  <a:satOff val="0"/>
                  <a:lumOff val="0"/>
                  <a:alphaOff val="0"/>
                </a:srgbClr>
              </a:solidFill>
              <a:latin typeface="Calibri" panose="020F0502020204030204"/>
              <a:ea typeface="+mn-ea"/>
              <a:cs typeface="+mn-cs"/>
            </a:rPr>
            <a:t>Nätverket verkar för att förstärka hälso-och sjukvårdens insatser för att bidra till en god och jämlik hälsa genom hälsofrämjande och förebyggande insatser på befolkningsnivå.</a:t>
          </a:r>
          <a:r>
            <a:rPr lang="en-US" sz="1600" kern="1200" dirty="0">
              <a:solidFill>
                <a:srgbClr val="000000">
                  <a:hueOff val="0"/>
                  <a:satOff val="0"/>
                  <a:lumOff val="0"/>
                  <a:alphaOff val="0"/>
                </a:srgbClr>
              </a:solidFill>
              <a:latin typeface="Calibri" panose="020F0502020204030204"/>
              <a:ea typeface="+mn-ea"/>
              <a:cs typeface="+mn-cs"/>
            </a:rPr>
            <a:t/>
          </a:r>
          <a:br>
            <a:rPr lang="en-US" sz="1600" kern="1200" dirty="0">
              <a:solidFill>
                <a:srgbClr val="000000">
                  <a:hueOff val="0"/>
                  <a:satOff val="0"/>
                  <a:lumOff val="0"/>
                  <a:alphaOff val="0"/>
                </a:srgbClr>
              </a:solidFill>
              <a:latin typeface="Calibri" panose="020F0502020204030204"/>
              <a:ea typeface="+mn-ea"/>
              <a:cs typeface="+mn-cs"/>
            </a:rPr>
          </a:br>
          <a:endParaRPr lang="en-US" sz="1600" kern="1200" dirty="0">
            <a:solidFill>
              <a:srgbClr val="000000">
                <a:hueOff val="0"/>
                <a:satOff val="0"/>
                <a:lumOff val="0"/>
                <a:alphaOff val="0"/>
              </a:srgbClr>
            </a:solidFill>
            <a:latin typeface="Calibri" panose="020F0502020204030204"/>
            <a:ea typeface="+mn-ea"/>
            <a:cs typeface="+mn-cs"/>
          </a:endParaRPr>
        </a:p>
      </dgm:t>
    </dgm:pt>
    <dgm:pt modelId="{EEF0F22E-EA25-457C-AE58-C4CEEA3FF67A}" type="parTrans" cxnId="{09F6B350-2368-47C1-A98B-5D27F65779BE}">
      <dgm:prSet/>
      <dgm:spPr/>
      <dgm:t>
        <a:bodyPr/>
        <a:lstStyle/>
        <a:p>
          <a:endParaRPr lang="en-US"/>
        </a:p>
      </dgm:t>
    </dgm:pt>
    <dgm:pt modelId="{E6FCC68A-042C-4368-8A7C-673F8F7AF6F6}" type="sibTrans" cxnId="{09F6B350-2368-47C1-A98B-5D27F65779BE}">
      <dgm:prSet/>
      <dgm:spPr/>
      <dgm:t>
        <a:bodyPr/>
        <a:lstStyle/>
        <a:p>
          <a:endParaRPr lang="en-US"/>
        </a:p>
      </dgm:t>
    </dgm:pt>
    <dgm:pt modelId="{08FEE111-52AB-47AE-8128-4B324546C9AD}">
      <dgm:prSet/>
      <dgm:spPr/>
      <dgm:t>
        <a:bodyPr/>
        <a:lstStyle/>
        <a:p>
          <a:r>
            <a:rPr lang="en-US" b="1"/>
            <a:t>Medarbetarperspektivet</a:t>
          </a:r>
          <a:endParaRPr lang="en-US"/>
        </a:p>
      </dgm:t>
    </dgm:pt>
    <dgm:pt modelId="{141E5A6F-6624-4E9F-AB69-53912C60497C}" type="parTrans" cxnId="{EAC54F33-9057-430A-8C75-9EDEFF030A96}">
      <dgm:prSet/>
      <dgm:spPr/>
      <dgm:t>
        <a:bodyPr/>
        <a:lstStyle/>
        <a:p>
          <a:endParaRPr lang="en-US"/>
        </a:p>
      </dgm:t>
    </dgm:pt>
    <dgm:pt modelId="{57F3305D-B94E-4848-B652-EF9B0A245DC5}" type="sibTrans" cxnId="{EAC54F33-9057-430A-8C75-9EDEFF030A96}">
      <dgm:prSet/>
      <dgm:spPr/>
      <dgm:t>
        <a:bodyPr/>
        <a:lstStyle/>
        <a:p>
          <a:endParaRPr lang="en-US"/>
        </a:p>
      </dgm:t>
    </dgm:pt>
    <dgm:pt modelId="{ED82E9A4-F824-4676-ACDB-8737524384C4}">
      <dgm:prSet custT="1"/>
      <dgm:spPr/>
      <dgm:t>
        <a:bodyPr/>
        <a:lstStyle/>
        <a:p>
          <a:pPr marL="0" lvl="1" indent="-171450" algn="l" defTabSz="711200">
            <a:lnSpc>
              <a:spcPct val="100000"/>
            </a:lnSpc>
            <a:spcBef>
              <a:spcPct val="0"/>
            </a:spcBef>
            <a:spcAft>
              <a:spcPct val="15000"/>
            </a:spcAft>
            <a:buFont typeface="Arial" panose="020B0604020202020204" pitchFamily="34" charset="0"/>
            <a:buNone/>
          </a:pPr>
          <a:r>
            <a:rPr lang="sv-SE" sz="1600" kern="1200" dirty="0" smtClean="0">
              <a:solidFill>
                <a:srgbClr val="000000">
                  <a:hueOff val="0"/>
                  <a:satOff val="0"/>
                  <a:lumOff val="0"/>
                  <a:alphaOff val="0"/>
                </a:srgbClr>
              </a:solidFill>
              <a:latin typeface="Calibri" panose="020F0502020204030204"/>
              <a:ea typeface="+mn-ea"/>
              <a:cs typeface="+mn-cs"/>
            </a:rPr>
            <a:t>Nätverket verkar för att hälso- och sjukvården ska vara en förebild för en god arbetsmiljö. Detta arbete är nära kopplat till övriga perspektiv eftersom skapande av förutsättningar för till exempel personcentrerade möten, även mellan medarbetare, leder till en förbättrad arbetsmiljö.</a:t>
          </a:r>
          <a:endParaRPr lang="en-US" sz="1600" kern="1200" dirty="0">
            <a:solidFill>
              <a:srgbClr val="000000">
                <a:hueOff val="0"/>
                <a:satOff val="0"/>
                <a:lumOff val="0"/>
                <a:alphaOff val="0"/>
              </a:srgbClr>
            </a:solidFill>
            <a:latin typeface="Calibri" panose="020F0502020204030204"/>
            <a:ea typeface="+mn-ea"/>
            <a:cs typeface="+mn-cs"/>
          </a:endParaRPr>
        </a:p>
      </dgm:t>
    </dgm:pt>
    <dgm:pt modelId="{0910A322-BECA-47EB-BBA4-38184EEDC0E9}" type="parTrans" cxnId="{B55C826C-81D4-407F-9520-9FE3DB2FD4FB}">
      <dgm:prSet/>
      <dgm:spPr/>
      <dgm:t>
        <a:bodyPr/>
        <a:lstStyle/>
        <a:p>
          <a:endParaRPr lang="en-US"/>
        </a:p>
      </dgm:t>
    </dgm:pt>
    <dgm:pt modelId="{5031F00D-29FE-4FC2-8B5C-51F285B7095F}" type="sibTrans" cxnId="{B55C826C-81D4-407F-9520-9FE3DB2FD4FB}">
      <dgm:prSet/>
      <dgm:spPr/>
      <dgm:t>
        <a:bodyPr/>
        <a:lstStyle/>
        <a:p>
          <a:endParaRPr lang="en-US"/>
        </a:p>
      </dgm:t>
    </dgm:pt>
    <dgm:pt modelId="{1201A962-19EE-FA41-A2AA-85211C0178CD}" type="pres">
      <dgm:prSet presAssocID="{2802CB3F-A8D9-4B7B-A3BB-7EF7E816D177}" presName="Name0" presStyleCnt="0">
        <dgm:presLayoutVars>
          <dgm:dir/>
          <dgm:animLvl val="lvl"/>
          <dgm:resizeHandles val="exact"/>
        </dgm:presLayoutVars>
      </dgm:prSet>
      <dgm:spPr/>
      <dgm:t>
        <a:bodyPr/>
        <a:lstStyle/>
        <a:p>
          <a:endParaRPr lang="sv-SE"/>
        </a:p>
      </dgm:t>
    </dgm:pt>
    <dgm:pt modelId="{AB233848-9C1F-BF40-ADC0-1C287DA6BCC9}" type="pres">
      <dgm:prSet presAssocID="{39863C77-C0D5-4E00-B7BF-BEE3C18079F5}" presName="composite" presStyleCnt="0"/>
      <dgm:spPr/>
    </dgm:pt>
    <dgm:pt modelId="{7163552D-7F01-5540-8B35-931AFC94CB14}" type="pres">
      <dgm:prSet presAssocID="{39863C77-C0D5-4E00-B7BF-BEE3C18079F5}" presName="parTx" presStyleLbl="alignNode1" presStyleIdx="0" presStyleCnt="4">
        <dgm:presLayoutVars>
          <dgm:chMax val="0"/>
          <dgm:chPref val="0"/>
          <dgm:bulletEnabled val="1"/>
        </dgm:presLayoutVars>
      </dgm:prSet>
      <dgm:spPr/>
      <dgm:t>
        <a:bodyPr/>
        <a:lstStyle/>
        <a:p>
          <a:endParaRPr lang="sv-SE"/>
        </a:p>
      </dgm:t>
    </dgm:pt>
    <dgm:pt modelId="{EF26C121-0A35-5E45-8BDD-942D2954AC25}" type="pres">
      <dgm:prSet presAssocID="{39863C77-C0D5-4E00-B7BF-BEE3C18079F5}" presName="desTx" presStyleLbl="alignAccFollowNode1" presStyleIdx="0" presStyleCnt="4">
        <dgm:presLayoutVars>
          <dgm:bulletEnabled val="1"/>
        </dgm:presLayoutVars>
      </dgm:prSet>
      <dgm:spPr/>
      <dgm:t>
        <a:bodyPr/>
        <a:lstStyle/>
        <a:p>
          <a:endParaRPr lang="sv-SE"/>
        </a:p>
      </dgm:t>
    </dgm:pt>
    <dgm:pt modelId="{2AA5F7C5-7BEF-9944-90F8-F6C762E1F41F}" type="pres">
      <dgm:prSet presAssocID="{1121F30C-1ADA-409D-B449-CF1793C214F1}" presName="space" presStyleCnt="0"/>
      <dgm:spPr/>
    </dgm:pt>
    <dgm:pt modelId="{D2B1C1BC-7D08-DA4D-A5B4-ACC1E0D4857F}" type="pres">
      <dgm:prSet presAssocID="{698FED85-2F01-450E-8C4D-6A4ADF405193}" presName="composite" presStyleCnt="0"/>
      <dgm:spPr/>
    </dgm:pt>
    <dgm:pt modelId="{973E1ACF-15A1-1642-915E-8F5A618318B4}" type="pres">
      <dgm:prSet presAssocID="{698FED85-2F01-450E-8C4D-6A4ADF405193}" presName="parTx" presStyleLbl="alignNode1" presStyleIdx="1" presStyleCnt="4">
        <dgm:presLayoutVars>
          <dgm:chMax val="0"/>
          <dgm:chPref val="0"/>
          <dgm:bulletEnabled val="1"/>
        </dgm:presLayoutVars>
      </dgm:prSet>
      <dgm:spPr/>
      <dgm:t>
        <a:bodyPr/>
        <a:lstStyle/>
        <a:p>
          <a:endParaRPr lang="sv-SE"/>
        </a:p>
      </dgm:t>
    </dgm:pt>
    <dgm:pt modelId="{B68CC8A5-4C66-684A-8425-85D9955E7B74}" type="pres">
      <dgm:prSet presAssocID="{698FED85-2F01-450E-8C4D-6A4ADF405193}" presName="desTx" presStyleLbl="alignAccFollowNode1" presStyleIdx="1" presStyleCnt="4">
        <dgm:presLayoutVars>
          <dgm:bulletEnabled val="1"/>
        </dgm:presLayoutVars>
      </dgm:prSet>
      <dgm:spPr/>
      <dgm:t>
        <a:bodyPr/>
        <a:lstStyle/>
        <a:p>
          <a:endParaRPr lang="sv-SE"/>
        </a:p>
      </dgm:t>
    </dgm:pt>
    <dgm:pt modelId="{3EC83F81-1824-B341-BEE7-690EBC5DA0FD}" type="pres">
      <dgm:prSet presAssocID="{37D47C16-3DE8-4053-BC50-29ECFB44A4F9}" presName="space" presStyleCnt="0"/>
      <dgm:spPr/>
    </dgm:pt>
    <dgm:pt modelId="{102EAD90-650B-E647-B73E-AA1FBAF17D01}" type="pres">
      <dgm:prSet presAssocID="{CB7F4488-144D-44F6-8616-96D42DEDCC46}" presName="composite" presStyleCnt="0"/>
      <dgm:spPr/>
    </dgm:pt>
    <dgm:pt modelId="{2B6952AF-B0DF-6043-A99C-F5F05449DCAC}" type="pres">
      <dgm:prSet presAssocID="{CB7F4488-144D-44F6-8616-96D42DEDCC46}" presName="parTx" presStyleLbl="alignNode1" presStyleIdx="2" presStyleCnt="4">
        <dgm:presLayoutVars>
          <dgm:chMax val="0"/>
          <dgm:chPref val="0"/>
          <dgm:bulletEnabled val="1"/>
        </dgm:presLayoutVars>
      </dgm:prSet>
      <dgm:spPr/>
      <dgm:t>
        <a:bodyPr/>
        <a:lstStyle/>
        <a:p>
          <a:endParaRPr lang="sv-SE"/>
        </a:p>
      </dgm:t>
    </dgm:pt>
    <dgm:pt modelId="{6031E0E8-4C50-F541-8784-AE87E80773D0}" type="pres">
      <dgm:prSet presAssocID="{CB7F4488-144D-44F6-8616-96D42DEDCC46}" presName="desTx" presStyleLbl="alignAccFollowNode1" presStyleIdx="2" presStyleCnt="4">
        <dgm:presLayoutVars>
          <dgm:bulletEnabled val="1"/>
        </dgm:presLayoutVars>
      </dgm:prSet>
      <dgm:spPr/>
      <dgm:t>
        <a:bodyPr/>
        <a:lstStyle/>
        <a:p>
          <a:endParaRPr lang="sv-SE"/>
        </a:p>
      </dgm:t>
    </dgm:pt>
    <dgm:pt modelId="{FC4D4198-7F60-E84E-94C6-EB2885824CD4}" type="pres">
      <dgm:prSet presAssocID="{67F95567-CA92-4E7D-80FC-F536E2ABAA44}" presName="space" presStyleCnt="0"/>
      <dgm:spPr/>
    </dgm:pt>
    <dgm:pt modelId="{733E883F-B4BC-674E-8F7E-565BA3ECE519}" type="pres">
      <dgm:prSet presAssocID="{08FEE111-52AB-47AE-8128-4B324546C9AD}" presName="composite" presStyleCnt="0"/>
      <dgm:spPr/>
    </dgm:pt>
    <dgm:pt modelId="{266C1A0D-D34F-A547-AD94-F97EFF2E19A6}" type="pres">
      <dgm:prSet presAssocID="{08FEE111-52AB-47AE-8128-4B324546C9AD}" presName="parTx" presStyleLbl="alignNode1" presStyleIdx="3" presStyleCnt="4">
        <dgm:presLayoutVars>
          <dgm:chMax val="0"/>
          <dgm:chPref val="0"/>
          <dgm:bulletEnabled val="1"/>
        </dgm:presLayoutVars>
      </dgm:prSet>
      <dgm:spPr/>
      <dgm:t>
        <a:bodyPr/>
        <a:lstStyle/>
        <a:p>
          <a:endParaRPr lang="sv-SE"/>
        </a:p>
      </dgm:t>
    </dgm:pt>
    <dgm:pt modelId="{3FCC337E-32BB-AC42-8D8F-BCCCF71D2868}" type="pres">
      <dgm:prSet presAssocID="{08FEE111-52AB-47AE-8128-4B324546C9AD}" presName="desTx" presStyleLbl="alignAccFollowNode1" presStyleIdx="3" presStyleCnt="4">
        <dgm:presLayoutVars>
          <dgm:bulletEnabled val="1"/>
        </dgm:presLayoutVars>
      </dgm:prSet>
      <dgm:spPr/>
      <dgm:t>
        <a:bodyPr/>
        <a:lstStyle/>
        <a:p>
          <a:endParaRPr lang="sv-SE"/>
        </a:p>
      </dgm:t>
    </dgm:pt>
  </dgm:ptLst>
  <dgm:cxnLst>
    <dgm:cxn modelId="{3C9C89D9-8816-3B4D-9C1D-8E44817FE966}" type="presOf" srcId="{6A3BB359-3A71-49AF-9CA7-2ABA799C1896}" destId="{EF26C121-0A35-5E45-8BDD-942D2954AC25}" srcOrd="0" destOrd="0" presId="urn:microsoft.com/office/officeart/2005/8/layout/hList1"/>
    <dgm:cxn modelId="{F0F2F23E-B92A-AB44-BFCB-92E208584341}" type="presOf" srcId="{08FEE111-52AB-47AE-8128-4B324546C9AD}" destId="{266C1A0D-D34F-A547-AD94-F97EFF2E19A6}" srcOrd="0" destOrd="0" presId="urn:microsoft.com/office/officeart/2005/8/layout/hList1"/>
    <dgm:cxn modelId="{5EC099D0-D2EF-2B44-B430-E98336C2D208}" type="presOf" srcId="{ED82E9A4-F824-4676-ACDB-8737524384C4}" destId="{3FCC337E-32BB-AC42-8D8F-BCCCF71D2868}" srcOrd="0" destOrd="0" presId="urn:microsoft.com/office/officeart/2005/8/layout/hList1"/>
    <dgm:cxn modelId="{4B28CDAA-B23D-E544-8E12-EC5565FD74CE}" type="presOf" srcId="{33DBB158-880C-47EF-BDD1-D9BD43E6AB19}" destId="{6031E0E8-4C50-F541-8784-AE87E80773D0}" srcOrd="0" destOrd="0" presId="urn:microsoft.com/office/officeart/2005/8/layout/hList1"/>
    <dgm:cxn modelId="{92626C90-03F5-48E4-BB67-21D83728264E}" srcId="{2802CB3F-A8D9-4B7B-A3BB-7EF7E816D177}" destId="{CB7F4488-144D-44F6-8616-96D42DEDCC46}" srcOrd="2" destOrd="0" parTransId="{8FA37822-E5FB-485F-ABD4-50C230D0A70A}" sibTransId="{67F95567-CA92-4E7D-80FC-F536E2ABAA44}"/>
    <dgm:cxn modelId="{1ED50A97-FBA2-4E47-AB24-F7DB67D7A0EE}" srcId="{39863C77-C0D5-4E00-B7BF-BEE3C18079F5}" destId="{6A3BB359-3A71-49AF-9CA7-2ABA799C1896}" srcOrd="0" destOrd="0" parTransId="{42D373DA-3AE4-4FCA-A483-38A3D53EFA8C}" sibTransId="{7C5A1FFF-BF44-47B9-9F13-063B2753B9D4}"/>
    <dgm:cxn modelId="{EAC54F33-9057-430A-8C75-9EDEFF030A96}" srcId="{2802CB3F-A8D9-4B7B-A3BB-7EF7E816D177}" destId="{08FEE111-52AB-47AE-8128-4B324546C9AD}" srcOrd="3" destOrd="0" parTransId="{141E5A6F-6624-4E9F-AB69-53912C60497C}" sibTransId="{57F3305D-B94E-4848-B652-EF9B0A245DC5}"/>
    <dgm:cxn modelId="{B55C826C-81D4-407F-9520-9FE3DB2FD4FB}" srcId="{08FEE111-52AB-47AE-8128-4B324546C9AD}" destId="{ED82E9A4-F824-4676-ACDB-8737524384C4}" srcOrd="0" destOrd="0" parTransId="{0910A322-BECA-47EB-BBA4-38184EEDC0E9}" sibTransId="{5031F00D-29FE-4FC2-8B5C-51F285B7095F}"/>
    <dgm:cxn modelId="{4BAC9B48-77EC-7D46-9729-29A85719ABF9}" type="presOf" srcId="{698FED85-2F01-450E-8C4D-6A4ADF405193}" destId="{973E1ACF-15A1-1642-915E-8F5A618318B4}" srcOrd="0" destOrd="0" presId="urn:microsoft.com/office/officeart/2005/8/layout/hList1"/>
    <dgm:cxn modelId="{69109A4B-B561-4A85-B02C-954C67E88A73}" srcId="{2802CB3F-A8D9-4B7B-A3BB-7EF7E816D177}" destId="{698FED85-2F01-450E-8C4D-6A4ADF405193}" srcOrd="1" destOrd="0" parTransId="{25DA795B-CBC3-405E-8D55-2E4698289912}" sibTransId="{37D47C16-3DE8-4053-BC50-29ECFB44A4F9}"/>
    <dgm:cxn modelId="{85D92DE2-A8C4-6146-8220-55F36A94D42A}" type="presOf" srcId="{39863C77-C0D5-4E00-B7BF-BEE3C18079F5}" destId="{7163552D-7F01-5540-8B35-931AFC94CB14}" srcOrd="0" destOrd="0" presId="urn:microsoft.com/office/officeart/2005/8/layout/hList1"/>
    <dgm:cxn modelId="{E3D6F946-941B-A340-9472-B14B87CFEC9C}" type="presOf" srcId="{82C16802-6E5A-4A16-B7EF-5009821A6165}" destId="{B68CC8A5-4C66-684A-8425-85D9955E7B74}" srcOrd="0" destOrd="0" presId="urn:microsoft.com/office/officeart/2005/8/layout/hList1"/>
    <dgm:cxn modelId="{09F6B350-2368-47C1-A98B-5D27F65779BE}" srcId="{CB7F4488-144D-44F6-8616-96D42DEDCC46}" destId="{33DBB158-880C-47EF-BDD1-D9BD43E6AB19}" srcOrd="0" destOrd="0" parTransId="{EEF0F22E-EA25-457C-AE58-C4CEEA3FF67A}" sibTransId="{E6FCC68A-042C-4368-8A7C-673F8F7AF6F6}"/>
    <dgm:cxn modelId="{0E4E6729-B00D-46F7-B245-3B7F4E420AC6}" srcId="{2802CB3F-A8D9-4B7B-A3BB-7EF7E816D177}" destId="{39863C77-C0D5-4E00-B7BF-BEE3C18079F5}" srcOrd="0" destOrd="0" parTransId="{C8A96CD4-9829-4173-8623-748C274EE7FA}" sibTransId="{1121F30C-1ADA-409D-B449-CF1793C214F1}"/>
    <dgm:cxn modelId="{3E213FB5-4EF5-994B-ADA3-76E596A15814}" type="presOf" srcId="{CB7F4488-144D-44F6-8616-96D42DEDCC46}" destId="{2B6952AF-B0DF-6043-A99C-F5F05449DCAC}" srcOrd="0" destOrd="0" presId="urn:microsoft.com/office/officeart/2005/8/layout/hList1"/>
    <dgm:cxn modelId="{605BAC34-BED8-1D49-A083-F48ABF38C144}" type="presOf" srcId="{2802CB3F-A8D9-4B7B-A3BB-7EF7E816D177}" destId="{1201A962-19EE-FA41-A2AA-85211C0178CD}" srcOrd="0" destOrd="0" presId="urn:microsoft.com/office/officeart/2005/8/layout/hList1"/>
    <dgm:cxn modelId="{FE522E9E-E9D0-4D51-96B9-C1B20603DD79}" srcId="{698FED85-2F01-450E-8C4D-6A4ADF405193}" destId="{82C16802-6E5A-4A16-B7EF-5009821A6165}" srcOrd="0" destOrd="0" parTransId="{367EFC07-C218-452F-9621-ED7E02ADE476}" sibTransId="{1F041F3F-5A7B-41FF-942A-980CFA20732B}"/>
    <dgm:cxn modelId="{6554A8BF-3586-CC49-AFE5-D9A9F7E8FD22}" type="presParOf" srcId="{1201A962-19EE-FA41-A2AA-85211C0178CD}" destId="{AB233848-9C1F-BF40-ADC0-1C287DA6BCC9}" srcOrd="0" destOrd="0" presId="urn:microsoft.com/office/officeart/2005/8/layout/hList1"/>
    <dgm:cxn modelId="{D5FC32BF-3810-0E45-9362-0907ACBE6767}" type="presParOf" srcId="{AB233848-9C1F-BF40-ADC0-1C287DA6BCC9}" destId="{7163552D-7F01-5540-8B35-931AFC94CB14}" srcOrd="0" destOrd="0" presId="urn:microsoft.com/office/officeart/2005/8/layout/hList1"/>
    <dgm:cxn modelId="{BB32076E-40EA-4348-97AB-FFCE06A7D671}" type="presParOf" srcId="{AB233848-9C1F-BF40-ADC0-1C287DA6BCC9}" destId="{EF26C121-0A35-5E45-8BDD-942D2954AC25}" srcOrd="1" destOrd="0" presId="urn:microsoft.com/office/officeart/2005/8/layout/hList1"/>
    <dgm:cxn modelId="{53A647BA-AB7D-E548-9B5F-04194937D16F}" type="presParOf" srcId="{1201A962-19EE-FA41-A2AA-85211C0178CD}" destId="{2AA5F7C5-7BEF-9944-90F8-F6C762E1F41F}" srcOrd="1" destOrd="0" presId="urn:microsoft.com/office/officeart/2005/8/layout/hList1"/>
    <dgm:cxn modelId="{D2E63ACA-AA1A-6E4C-874D-41818C7D3A49}" type="presParOf" srcId="{1201A962-19EE-FA41-A2AA-85211C0178CD}" destId="{D2B1C1BC-7D08-DA4D-A5B4-ACC1E0D4857F}" srcOrd="2" destOrd="0" presId="urn:microsoft.com/office/officeart/2005/8/layout/hList1"/>
    <dgm:cxn modelId="{13C29A6D-C50E-324C-987E-5220C57B8EFC}" type="presParOf" srcId="{D2B1C1BC-7D08-DA4D-A5B4-ACC1E0D4857F}" destId="{973E1ACF-15A1-1642-915E-8F5A618318B4}" srcOrd="0" destOrd="0" presId="urn:microsoft.com/office/officeart/2005/8/layout/hList1"/>
    <dgm:cxn modelId="{648567D8-FE05-8248-8878-66D99C644F32}" type="presParOf" srcId="{D2B1C1BC-7D08-DA4D-A5B4-ACC1E0D4857F}" destId="{B68CC8A5-4C66-684A-8425-85D9955E7B74}" srcOrd="1" destOrd="0" presId="urn:microsoft.com/office/officeart/2005/8/layout/hList1"/>
    <dgm:cxn modelId="{B3076C47-FC98-D54C-89EB-F020EE48F529}" type="presParOf" srcId="{1201A962-19EE-FA41-A2AA-85211C0178CD}" destId="{3EC83F81-1824-B341-BEE7-690EBC5DA0FD}" srcOrd="3" destOrd="0" presId="urn:microsoft.com/office/officeart/2005/8/layout/hList1"/>
    <dgm:cxn modelId="{F3D3AF6A-12A1-8041-BBC7-130CF9700599}" type="presParOf" srcId="{1201A962-19EE-FA41-A2AA-85211C0178CD}" destId="{102EAD90-650B-E647-B73E-AA1FBAF17D01}" srcOrd="4" destOrd="0" presId="urn:microsoft.com/office/officeart/2005/8/layout/hList1"/>
    <dgm:cxn modelId="{4D87385F-0F55-0E4F-BB09-E8D0A34EDED6}" type="presParOf" srcId="{102EAD90-650B-E647-B73E-AA1FBAF17D01}" destId="{2B6952AF-B0DF-6043-A99C-F5F05449DCAC}" srcOrd="0" destOrd="0" presId="urn:microsoft.com/office/officeart/2005/8/layout/hList1"/>
    <dgm:cxn modelId="{62111A98-A003-6C44-A8FF-90AFF46BF1B6}" type="presParOf" srcId="{102EAD90-650B-E647-B73E-AA1FBAF17D01}" destId="{6031E0E8-4C50-F541-8784-AE87E80773D0}" srcOrd="1" destOrd="0" presId="urn:microsoft.com/office/officeart/2005/8/layout/hList1"/>
    <dgm:cxn modelId="{0BDC8C04-0E32-1140-84C8-C7F7585FE207}" type="presParOf" srcId="{1201A962-19EE-FA41-A2AA-85211C0178CD}" destId="{FC4D4198-7F60-E84E-94C6-EB2885824CD4}" srcOrd="5" destOrd="0" presId="urn:microsoft.com/office/officeart/2005/8/layout/hList1"/>
    <dgm:cxn modelId="{8E5B2934-81FA-074D-A164-1280967CFDD9}" type="presParOf" srcId="{1201A962-19EE-FA41-A2AA-85211C0178CD}" destId="{733E883F-B4BC-674E-8F7E-565BA3ECE519}" srcOrd="6" destOrd="0" presId="urn:microsoft.com/office/officeart/2005/8/layout/hList1"/>
    <dgm:cxn modelId="{4966B25E-CF91-E645-B7F6-6B7F96ED57DD}" type="presParOf" srcId="{733E883F-B4BC-674E-8F7E-565BA3ECE519}" destId="{266C1A0D-D34F-A547-AD94-F97EFF2E19A6}" srcOrd="0" destOrd="0" presId="urn:microsoft.com/office/officeart/2005/8/layout/hList1"/>
    <dgm:cxn modelId="{900B6D83-2E02-2C4D-A7E1-288AD212DC6C}" type="presParOf" srcId="{733E883F-B4BC-674E-8F7E-565BA3ECE519}" destId="{3FCC337E-32BB-AC42-8D8F-BCCCF71D28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0FDB0-BEC6-426B-A937-20EFC13255D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C33AD2-D9CD-43AC-8FBC-90C7EF33B99B}">
      <dgm:prSet custT="1"/>
      <dgm:spPr/>
      <dgm:t>
        <a:bodyPr/>
        <a:lstStyle/>
        <a:p>
          <a:r>
            <a:rPr lang="en-US" sz="2800" dirty="0" err="1">
              <a:solidFill>
                <a:schemeClr val="bg1"/>
              </a:solidFill>
            </a:rPr>
            <a:t>Kompetens</a:t>
          </a:r>
          <a:r>
            <a:rPr lang="en-US" sz="2800" dirty="0">
              <a:solidFill>
                <a:schemeClr val="bg1"/>
              </a:solidFill>
            </a:rPr>
            <a:t>, </a:t>
          </a:r>
          <a:r>
            <a:rPr lang="en-US" sz="2800" dirty="0" err="1">
              <a:solidFill>
                <a:schemeClr val="bg1"/>
              </a:solidFill>
            </a:rPr>
            <a:t>engagemang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generositet</a:t>
          </a:r>
          <a:r>
            <a:rPr lang="en-US" sz="2800" dirty="0">
              <a:solidFill>
                <a:schemeClr val="bg1"/>
              </a:solidFill>
            </a:rPr>
            <a:t>.</a:t>
          </a:r>
        </a:p>
      </dgm:t>
    </dgm:pt>
    <dgm:pt modelId="{3D25F29B-1B9C-471C-80E2-129277D707F4}" type="parTrans" cxnId="{8F533BE6-ACEB-40F2-8B5E-FF34A26702C5}">
      <dgm:prSet/>
      <dgm:spPr/>
      <dgm:t>
        <a:bodyPr/>
        <a:lstStyle/>
        <a:p>
          <a:endParaRPr lang="en-US"/>
        </a:p>
      </dgm:t>
    </dgm:pt>
    <dgm:pt modelId="{6B9EE6DD-5567-4634-B269-D9D6B77A1561}" type="sibTrans" cxnId="{8F533BE6-ACEB-40F2-8B5E-FF34A26702C5}">
      <dgm:prSet/>
      <dgm:spPr/>
      <dgm:t>
        <a:bodyPr/>
        <a:lstStyle/>
        <a:p>
          <a:endParaRPr lang="en-US"/>
        </a:p>
      </dgm:t>
    </dgm:pt>
    <dgm:pt modelId="{AF7EA27C-F1FC-47AB-91CC-F01E33B70251}">
      <dgm:prSet/>
      <dgm:spPr/>
      <dgm:t>
        <a:bodyPr/>
        <a:lstStyle/>
        <a:p>
          <a:r>
            <a:rPr lang="en-US" dirty="0" err="1">
              <a:solidFill>
                <a:schemeClr val="bg1"/>
              </a:solidFill>
            </a:rPr>
            <a:t>Ett</a:t>
          </a:r>
          <a:r>
            <a:rPr lang="en-US" dirty="0">
              <a:solidFill>
                <a:schemeClr val="bg1"/>
              </a:solidFill>
            </a:rPr>
            <a:t> </a:t>
          </a:r>
          <a:r>
            <a:rPr lang="en-US" dirty="0" err="1">
              <a:solidFill>
                <a:schemeClr val="bg1"/>
              </a:solidFill>
            </a:rPr>
            <a:t>nätverk</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bygger</a:t>
          </a:r>
          <a:r>
            <a:rPr lang="en-US" dirty="0">
              <a:solidFill>
                <a:schemeClr val="bg1"/>
              </a:solidFill>
            </a:rPr>
            <a:t> </a:t>
          </a:r>
          <a:r>
            <a:rPr lang="en-US" dirty="0" err="1">
              <a:solidFill>
                <a:schemeClr val="bg1"/>
              </a:solidFill>
            </a:rPr>
            <a:t>sina</a:t>
          </a:r>
          <a:r>
            <a:rPr lang="en-US" dirty="0">
              <a:solidFill>
                <a:schemeClr val="bg1"/>
              </a:solidFill>
            </a:rPr>
            <a:t> </a:t>
          </a:r>
          <a:r>
            <a:rPr lang="en-US" dirty="0" err="1">
              <a:solidFill>
                <a:schemeClr val="bg1"/>
              </a:solidFill>
            </a:rPr>
            <a:t>ställningstaganden</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vetenskap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beprövad</a:t>
          </a:r>
          <a:r>
            <a:rPr lang="en-US" dirty="0">
              <a:solidFill>
                <a:schemeClr val="bg1"/>
              </a:solidFill>
            </a:rPr>
            <a:t> </a:t>
          </a:r>
          <a:r>
            <a:rPr lang="en-US" dirty="0" err="1">
              <a:solidFill>
                <a:schemeClr val="bg1"/>
              </a:solidFill>
            </a:rPr>
            <a:t>erfarenhet</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delar</a:t>
          </a:r>
          <a:r>
            <a:rPr lang="en-US" dirty="0">
              <a:solidFill>
                <a:schemeClr val="bg1"/>
              </a:solidFill>
            </a:rPr>
            <a:t> sin </a:t>
          </a:r>
          <a:r>
            <a:rPr lang="en-US" dirty="0" err="1">
              <a:solidFill>
                <a:schemeClr val="bg1"/>
              </a:solidFill>
            </a:rPr>
            <a:t>kunskap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kompetens</a:t>
          </a:r>
          <a:r>
            <a:rPr lang="en-US" dirty="0">
              <a:solidFill>
                <a:schemeClr val="bg1"/>
              </a:solidFill>
            </a:rPr>
            <a:t> </a:t>
          </a:r>
          <a:r>
            <a:rPr lang="en-US" dirty="0" err="1">
              <a:solidFill>
                <a:schemeClr val="bg1"/>
              </a:solidFill>
            </a:rPr>
            <a:t>över</a:t>
          </a:r>
          <a:r>
            <a:rPr lang="en-US" dirty="0">
              <a:solidFill>
                <a:schemeClr val="bg1"/>
              </a:solidFill>
            </a:rPr>
            <a:t> </a:t>
          </a:r>
          <a:r>
            <a:rPr lang="en-US" dirty="0" err="1">
              <a:solidFill>
                <a:schemeClr val="bg1"/>
              </a:solidFill>
            </a:rPr>
            <a:t>gränser</a:t>
          </a:r>
          <a:r>
            <a:rPr lang="en-US" dirty="0">
              <a:solidFill>
                <a:schemeClr val="bg1"/>
              </a:solidFill>
            </a:rPr>
            <a:t>.</a:t>
          </a:r>
        </a:p>
      </dgm:t>
    </dgm:pt>
    <dgm:pt modelId="{F4AB1114-A32B-4660-BF8C-0F52532496FE}" type="parTrans" cxnId="{52B315C7-019D-46D6-A0A8-0C41617056EC}">
      <dgm:prSet/>
      <dgm:spPr/>
      <dgm:t>
        <a:bodyPr/>
        <a:lstStyle/>
        <a:p>
          <a:endParaRPr lang="en-US"/>
        </a:p>
      </dgm:t>
    </dgm:pt>
    <dgm:pt modelId="{BE3C3278-867E-46C0-86AC-6D2B311B828A}" type="sibTrans" cxnId="{52B315C7-019D-46D6-A0A8-0C41617056EC}">
      <dgm:prSet/>
      <dgm:spPr/>
      <dgm:t>
        <a:bodyPr/>
        <a:lstStyle/>
        <a:p>
          <a:endParaRPr lang="en-US"/>
        </a:p>
      </dgm:t>
    </dgm:pt>
    <dgm:pt modelId="{54CDAB00-1DD3-413D-8246-433AAFE7A541}" type="pres">
      <dgm:prSet presAssocID="{8530FDB0-BEC6-426B-A937-20EFC13255DB}" presName="root" presStyleCnt="0">
        <dgm:presLayoutVars>
          <dgm:dir/>
          <dgm:resizeHandles val="exact"/>
        </dgm:presLayoutVars>
      </dgm:prSet>
      <dgm:spPr/>
      <dgm:t>
        <a:bodyPr/>
        <a:lstStyle/>
        <a:p>
          <a:endParaRPr lang="sv-SE"/>
        </a:p>
      </dgm:t>
    </dgm:pt>
    <dgm:pt modelId="{EBD2E2A4-942C-498D-96FF-60719A67C915}" type="pres">
      <dgm:prSet presAssocID="{B1C33AD2-D9CD-43AC-8FBC-90C7EF33B99B}" presName="compNode" presStyleCnt="0"/>
      <dgm:spPr/>
    </dgm:pt>
    <dgm:pt modelId="{9C9E15B4-AF09-44BC-9A6C-89957275FF7E}" type="pres">
      <dgm:prSet presAssocID="{B1C33AD2-D9CD-43AC-8FBC-90C7EF33B99B}" presName="bgRect" presStyleLbl="bgShp" presStyleIdx="0" presStyleCnt="2"/>
      <dgm:spPr>
        <a:solidFill>
          <a:srgbClr val="45752B"/>
        </a:solidFill>
        <a:effectLst>
          <a:outerShdw blurRad="50800" dist="38100" dir="2700000" algn="tl" rotWithShape="0">
            <a:prstClr val="black">
              <a:alpha val="40000"/>
            </a:prstClr>
          </a:outerShdw>
        </a:effectLst>
      </dgm:spPr>
    </dgm:pt>
    <dgm:pt modelId="{5AB1EDC6-90A8-4231-8E5C-B2172760C9EE}" type="pres">
      <dgm:prSet presAssocID="{B1C33AD2-D9CD-43AC-8FBC-90C7EF33B99B}"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Hjärna i huvud med hel fyllning"/>
        </a:ext>
      </dgm:extLst>
    </dgm:pt>
    <dgm:pt modelId="{C5A7E0D9-06EF-4E58-81D0-AD94D6E48679}" type="pres">
      <dgm:prSet presAssocID="{B1C33AD2-D9CD-43AC-8FBC-90C7EF33B99B}" presName="spaceRect" presStyleCnt="0"/>
      <dgm:spPr/>
    </dgm:pt>
    <dgm:pt modelId="{3E5CE753-9BDB-45A0-A00D-92DCF67D8E94}" type="pres">
      <dgm:prSet presAssocID="{B1C33AD2-D9CD-43AC-8FBC-90C7EF33B99B}" presName="parTx" presStyleLbl="revTx" presStyleIdx="0" presStyleCnt="2">
        <dgm:presLayoutVars>
          <dgm:chMax val="0"/>
          <dgm:chPref val="0"/>
        </dgm:presLayoutVars>
      </dgm:prSet>
      <dgm:spPr/>
      <dgm:t>
        <a:bodyPr/>
        <a:lstStyle/>
        <a:p>
          <a:endParaRPr lang="sv-SE"/>
        </a:p>
      </dgm:t>
    </dgm:pt>
    <dgm:pt modelId="{EF1908A2-0E8B-47F8-A7E7-F3D75C47B7D7}" type="pres">
      <dgm:prSet presAssocID="{6B9EE6DD-5567-4634-B269-D9D6B77A1561}" presName="sibTrans" presStyleCnt="0"/>
      <dgm:spPr/>
    </dgm:pt>
    <dgm:pt modelId="{F5A23330-ADB9-4F92-9533-0371CC8FF2E3}" type="pres">
      <dgm:prSet presAssocID="{AF7EA27C-F1FC-47AB-91CC-F01E33B70251}" presName="compNode" presStyleCnt="0"/>
      <dgm:spPr/>
    </dgm:pt>
    <dgm:pt modelId="{504447C2-B8CE-4D19-A0A8-88D884BBD218}" type="pres">
      <dgm:prSet presAssocID="{AF7EA27C-F1FC-47AB-91CC-F01E33B70251}" presName="bgRect" presStyleLbl="bgShp" presStyleIdx="1" presStyleCnt="2"/>
      <dgm:spPr>
        <a:solidFill>
          <a:srgbClr val="45752B"/>
        </a:solidFill>
        <a:effectLst>
          <a:outerShdw blurRad="50800" dist="38100" dir="2700000" algn="tl" rotWithShape="0">
            <a:prstClr val="black">
              <a:alpha val="40000"/>
            </a:prstClr>
          </a:outerShdw>
        </a:effectLst>
      </dgm:spPr>
    </dgm:pt>
    <dgm:pt modelId="{7B0D3666-2BD2-4F61-9D77-D9666BDFFD02}" type="pres">
      <dgm:prSet presAssocID="{AF7EA27C-F1FC-47AB-91CC-F01E33B70251}"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sv-SE"/>
        </a:p>
      </dgm:t>
      <dgm:extLst>
        <a:ext uri="{E40237B7-FDA0-4F09-8148-C483321AD2D9}">
          <dgm14:cNvPr xmlns:dgm14="http://schemas.microsoft.com/office/drawing/2010/diagram" id="0" name="" descr="User Network"/>
        </a:ext>
      </dgm:extLst>
    </dgm:pt>
    <dgm:pt modelId="{D0993D3B-B2C3-45E5-9801-951E45606B58}" type="pres">
      <dgm:prSet presAssocID="{AF7EA27C-F1FC-47AB-91CC-F01E33B70251}" presName="spaceRect" presStyleCnt="0"/>
      <dgm:spPr/>
    </dgm:pt>
    <dgm:pt modelId="{21306A77-8F6A-46C3-8833-BB0BFEFB0C43}" type="pres">
      <dgm:prSet presAssocID="{AF7EA27C-F1FC-47AB-91CC-F01E33B70251}" presName="parTx" presStyleLbl="revTx" presStyleIdx="1" presStyleCnt="2">
        <dgm:presLayoutVars>
          <dgm:chMax val="0"/>
          <dgm:chPref val="0"/>
        </dgm:presLayoutVars>
      </dgm:prSet>
      <dgm:spPr/>
      <dgm:t>
        <a:bodyPr/>
        <a:lstStyle/>
        <a:p>
          <a:endParaRPr lang="sv-SE"/>
        </a:p>
      </dgm:t>
    </dgm:pt>
  </dgm:ptLst>
  <dgm:cxnLst>
    <dgm:cxn modelId="{52B315C7-019D-46D6-A0A8-0C41617056EC}" srcId="{8530FDB0-BEC6-426B-A937-20EFC13255DB}" destId="{AF7EA27C-F1FC-47AB-91CC-F01E33B70251}" srcOrd="1" destOrd="0" parTransId="{F4AB1114-A32B-4660-BF8C-0F52532496FE}" sibTransId="{BE3C3278-867E-46C0-86AC-6D2B311B828A}"/>
    <dgm:cxn modelId="{073A586E-271B-4BFC-AA8D-293241ED3CF3}" type="presOf" srcId="{8530FDB0-BEC6-426B-A937-20EFC13255DB}" destId="{54CDAB00-1DD3-413D-8246-433AAFE7A541}" srcOrd="0" destOrd="0" presId="urn:microsoft.com/office/officeart/2018/2/layout/IconVerticalSolidList"/>
    <dgm:cxn modelId="{8F533BE6-ACEB-40F2-8B5E-FF34A26702C5}" srcId="{8530FDB0-BEC6-426B-A937-20EFC13255DB}" destId="{B1C33AD2-D9CD-43AC-8FBC-90C7EF33B99B}" srcOrd="0" destOrd="0" parTransId="{3D25F29B-1B9C-471C-80E2-129277D707F4}" sibTransId="{6B9EE6DD-5567-4634-B269-D9D6B77A1561}"/>
    <dgm:cxn modelId="{D7955CE2-E22B-49FC-BE7E-E05A443FB0A7}" type="presOf" srcId="{AF7EA27C-F1FC-47AB-91CC-F01E33B70251}" destId="{21306A77-8F6A-46C3-8833-BB0BFEFB0C43}" srcOrd="0" destOrd="0" presId="urn:microsoft.com/office/officeart/2018/2/layout/IconVerticalSolidList"/>
    <dgm:cxn modelId="{E40D8205-D473-457C-946C-51C6567E1842}" type="presOf" srcId="{B1C33AD2-D9CD-43AC-8FBC-90C7EF33B99B}" destId="{3E5CE753-9BDB-45A0-A00D-92DCF67D8E94}" srcOrd="0" destOrd="0" presId="urn:microsoft.com/office/officeart/2018/2/layout/IconVerticalSolidList"/>
    <dgm:cxn modelId="{927F3A09-4B25-41A7-B823-33CA217A49E1}" type="presParOf" srcId="{54CDAB00-1DD3-413D-8246-433AAFE7A541}" destId="{EBD2E2A4-942C-498D-96FF-60719A67C915}" srcOrd="0" destOrd="0" presId="urn:microsoft.com/office/officeart/2018/2/layout/IconVerticalSolidList"/>
    <dgm:cxn modelId="{5D2E9D72-5B0B-4C5E-AA09-8D1DAD3E3260}" type="presParOf" srcId="{EBD2E2A4-942C-498D-96FF-60719A67C915}" destId="{9C9E15B4-AF09-44BC-9A6C-89957275FF7E}" srcOrd="0" destOrd="0" presId="urn:microsoft.com/office/officeart/2018/2/layout/IconVerticalSolidList"/>
    <dgm:cxn modelId="{916410CD-7EB3-48AC-99B3-4AE34787E9D4}" type="presParOf" srcId="{EBD2E2A4-942C-498D-96FF-60719A67C915}" destId="{5AB1EDC6-90A8-4231-8E5C-B2172760C9EE}" srcOrd="1" destOrd="0" presId="urn:microsoft.com/office/officeart/2018/2/layout/IconVerticalSolidList"/>
    <dgm:cxn modelId="{173FAF7B-05F3-4C77-9FDD-824EF9739CE3}" type="presParOf" srcId="{EBD2E2A4-942C-498D-96FF-60719A67C915}" destId="{C5A7E0D9-06EF-4E58-81D0-AD94D6E48679}" srcOrd="2" destOrd="0" presId="urn:microsoft.com/office/officeart/2018/2/layout/IconVerticalSolidList"/>
    <dgm:cxn modelId="{D62C3194-E53E-4BB0-8390-3179792B2E1C}" type="presParOf" srcId="{EBD2E2A4-942C-498D-96FF-60719A67C915}" destId="{3E5CE753-9BDB-45A0-A00D-92DCF67D8E94}" srcOrd="3" destOrd="0" presId="urn:microsoft.com/office/officeart/2018/2/layout/IconVerticalSolidList"/>
    <dgm:cxn modelId="{A553E5DC-5F9D-4261-9038-AF9FD9B27B49}" type="presParOf" srcId="{54CDAB00-1DD3-413D-8246-433AAFE7A541}" destId="{EF1908A2-0E8B-47F8-A7E7-F3D75C47B7D7}" srcOrd="1" destOrd="0" presId="urn:microsoft.com/office/officeart/2018/2/layout/IconVerticalSolidList"/>
    <dgm:cxn modelId="{9E73289E-0D27-4B4B-A3D7-764BDCA84901}" type="presParOf" srcId="{54CDAB00-1DD3-413D-8246-433AAFE7A541}" destId="{F5A23330-ADB9-4F92-9533-0371CC8FF2E3}" srcOrd="2" destOrd="0" presId="urn:microsoft.com/office/officeart/2018/2/layout/IconVerticalSolidList"/>
    <dgm:cxn modelId="{0F5FCFAB-158E-49BF-9098-D39A70A8A26F}" type="presParOf" srcId="{F5A23330-ADB9-4F92-9533-0371CC8FF2E3}" destId="{504447C2-B8CE-4D19-A0A8-88D884BBD218}" srcOrd="0" destOrd="0" presId="urn:microsoft.com/office/officeart/2018/2/layout/IconVerticalSolidList"/>
    <dgm:cxn modelId="{7DBA2A6B-515C-4DE8-9A59-AF7FD80DEACA}" type="presParOf" srcId="{F5A23330-ADB9-4F92-9533-0371CC8FF2E3}" destId="{7B0D3666-2BD2-4F61-9D77-D9666BDFFD02}" srcOrd="1" destOrd="0" presId="urn:microsoft.com/office/officeart/2018/2/layout/IconVerticalSolidList"/>
    <dgm:cxn modelId="{8F613A83-9469-41EF-8536-46FA2CE70827}" type="presParOf" srcId="{F5A23330-ADB9-4F92-9533-0371CC8FF2E3}" destId="{D0993D3B-B2C3-45E5-9801-951E45606B58}" srcOrd="2" destOrd="0" presId="urn:microsoft.com/office/officeart/2018/2/layout/IconVerticalSolidList"/>
    <dgm:cxn modelId="{30BFFD5F-296E-46FF-A754-B5DC98D9130D}" type="presParOf" srcId="{F5A23330-ADB9-4F92-9533-0371CC8FF2E3}" destId="{21306A77-8F6A-46C3-8833-BB0BFEFB0C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9F5A8-D142-45AA-9C44-52228A8F49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D51EC07-6489-44D1-A81D-D86637A93D3B}">
      <dgm:prSet/>
      <dgm:spPr/>
      <dgm:t>
        <a:bodyPr/>
        <a:lstStyle/>
        <a:p>
          <a:r>
            <a:rPr lang="en-US" dirty="0">
              <a:solidFill>
                <a:schemeClr val="bg1"/>
              </a:solidFill>
            </a:rPr>
            <a:t>Tillgång till </a:t>
          </a:r>
          <a:r>
            <a:rPr lang="en-US" dirty="0" err="1">
              <a:solidFill>
                <a:schemeClr val="bg1"/>
              </a:solidFill>
            </a:rPr>
            <a:t>ett</a:t>
          </a:r>
          <a:r>
            <a:rPr lang="en-US" dirty="0">
              <a:solidFill>
                <a:schemeClr val="bg1"/>
              </a:solidFill>
            </a:rPr>
            <a:t> </a:t>
          </a:r>
          <a:r>
            <a:rPr lang="en-US" dirty="0" err="1">
              <a:solidFill>
                <a:schemeClr val="bg1"/>
              </a:solidFill>
            </a:rPr>
            <a:t>nationellt</a:t>
          </a:r>
          <a:r>
            <a:rPr lang="en-US" dirty="0">
              <a:solidFill>
                <a:schemeClr val="bg1"/>
              </a:solidFill>
            </a:rPr>
            <a:t> </a:t>
          </a:r>
          <a:r>
            <a:rPr lang="en-US" b="1" dirty="0" err="1">
              <a:solidFill>
                <a:schemeClr val="bg1"/>
              </a:solidFill>
            </a:rPr>
            <a:t>kompetensnätverk</a:t>
          </a:r>
          <a:r>
            <a:rPr lang="en-US" dirty="0">
              <a:solidFill>
                <a:schemeClr val="bg1"/>
              </a:solidFill>
            </a:rPr>
            <a:t> för </a:t>
          </a:r>
          <a:r>
            <a:rPr lang="en-US" dirty="0" err="1">
              <a:solidFill>
                <a:schemeClr val="bg1"/>
              </a:solidFill>
            </a:rPr>
            <a:t>att</a:t>
          </a:r>
          <a:r>
            <a:rPr lang="en-US" dirty="0">
              <a:solidFill>
                <a:schemeClr val="bg1"/>
              </a:solidFill>
            </a:rPr>
            <a:t> </a:t>
          </a:r>
          <a:r>
            <a:rPr lang="en-US" dirty="0" err="1">
              <a:solidFill>
                <a:schemeClr val="bg1"/>
              </a:solidFill>
            </a:rPr>
            <a:t>stärka</a:t>
          </a:r>
          <a:r>
            <a:rPr lang="en-US" dirty="0">
              <a:solidFill>
                <a:schemeClr val="bg1"/>
              </a:solidFill>
            </a:rPr>
            <a:t> </a:t>
          </a:r>
          <a:r>
            <a:rPr lang="en-US" dirty="0" err="1">
              <a:solidFill>
                <a:schemeClr val="bg1"/>
              </a:solidFill>
            </a:rPr>
            <a:t>regionens</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förebyggande</a:t>
          </a:r>
          <a:r>
            <a:rPr lang="en-US" dirty="0">
              <a:solidFill>
                <a:schemeClr val="bg1"/>
              </a:solidFill>
            </a:rPr>
            <a:t> </a:t>
          </a:r>
          <a:r>
            <a:rPr lang="en-US" dirty="0" err="1">
              <a:solidFill>
                <a:schemeClr val="bg1"/>
              </a:solidFill>
            </a:rPr>
            <a:t>arbete</a:t>
          </a:r>
          <a:r>
            <a:rPr lang="en-US" dirty="0">
              <a:solidFill>
                <a:schemeClr val="bg1"/>
              </a:solidFill>
            </a:rPr>
            <a:t>.</a:t>
          </a:r>
        </a:p>
      </dgm:t>
    </dgm:pt>
    <dgm:pt modelId="{28C2EF40-E2CC-4943-BDED-A8385992C61D}" type="parTrans" cxnId="{2FE9A9E7-D786-4366-A887-E613A30E6DC4}">
      <dgm:prSet/>
      <dgm:spPr/>
      <dgm:t>
        <a:bodyPr/>
        <a:lstStyle/>
        <a:p>
          <a:endParaRPr lang="en-US"/>
        </a:p>
      </dgm:t>
    </dgm:pt>
    <dgm:pt modelId="{398220AB-F292-4426-8E82-4006F87275C7}" type="sibTrans" cxnId="{2FE9A9E7-D786-4366-A887-E613A30E6DC4}">
      <dgm:prSet/>
      <dgm:spPr/>
      <dgm:t>
        <a:bodyPr/>
        <a:lstStyle/>
        <a:p>
          <a:endParaRPr lang="en-US"/>
        </a:p>
      </dgm:t>
    </dgm:pt>
    <dgm:pt modelId="{ADFDD40D-E9A1-408C-87ED-03CB2AE3701C}">
      <dgm:prSet/>
      <dgm:spPr/>
      <dgm:t>
        <a:bodyPr/>
        <a:lstStyle/>
        <a:p>
          <a:r>
            <a:rPr lang="en-US" dirty="0">
              <a:solidFill>
                <a:schemeClr val="bg1"/>
              </a:solidFill>
            </a:rPr>
            <a:t>Ta del av </a:t>
          </a:r>
          <a:r>
            <a:rPr lang="en-US" dirty="0" err="1">
              <a:solidFill>
                <a:schemeClr val="bg1"/>
              </a:solidFill>
            </a:rPr>
            <a:t>andras</a:t>
          </a:r>
          <a:r>
            <a:rPr lang="en-US" dirty="0">
              <a:solidFill>
                <a:schemeClr val="bg1"/>
              </a:solidFill>
            </a:rPr>
            <a:t> </a:t>
          </a:r>
          <a:r>
            <a:rPr lang="en-US" b="1" dirty="0" err="1">
              <a:solidFill>
                <a:schemeClr val="bg1"/>
              </a:solidFill>
            </a:rPr>
            <a:t>kunskap</a:t>
          </a:r>
          <a:r>
            <a:rPr lang="en-US" dirty="0">
              <a:solidFill>
                <a:schemeClr val="bg1"/>
              </a:solidFill>
            </a:rPr>
            <a:t>, </a:t>
          </a:r>
          <a:r>
            <a:rPr lang="en-US" b="1" dirty="0" err="1">
              <a:solidFill>
                <a:schemeClr val="bg1"/>
              </a:solidFill>
            </a:rPr>
            <a:t>erfarenhet</a:t>
          </a:r>
          <a:r>
            <a:rPr lang="en-US" dirty="0">
              <a:solidFill>
                <a:schemeClr val="bg1"/>
              </a:solidFill>
            </a:rPr>
            <a:t> </a:t>
          </a:r>
          <a:r>
            <a:rPr lang="en-US" dirty="0" err="1">
              <a:solidFill>
                <a:schemeClr val="bg1"/>
              </a:solidFill>
            </a:rPr>
            <a:t>och</a:t>
          </a:r>
          <a:r>
            <a:rPr lang="en-US" dirty="0">
              <a:solidFill>
                <a:schemeClr val="bg1"/>
              </a:solidFill>
            </a:rPr>
            <a:t> </a:t>
          </a:r>
          <a:r>
            <a:rPr lang="en-US" b="1" dirty="0" err="1">
              <a:solidFill>
                <a:schemeClr val="bg1"/>
              </a:solidFill>
            </a:rPr>
            <a:t>verktyg</a:t>
          </a:r>
          <a:r>
            <a:rPr lang="en-US" dirty="0">
              <a:solidFill>
                <a:schemeClr val="bg1"/>
              </a:solidFill>
            </a:rPr>
            <a:t> för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utgår</a:t>
          </a:r>
          <a:r>
            <a:rPr lang="en-US" dirty="0">
              <a:solidFill>
                <a:schemeClr val="bg1"/>
              </a:solidFill>
            </a:rPr>
            <a:t> </a:t>
          </a:r>
          <a:r>
            <a:rPr lang="en-US" dirty="0" err="1">
              <a:solidFill>
                <a:schemeClr val="bg1"/>
              </a:solidFill>
            </a:rPr>
            <a:t>från</a:t>
          </a:r>
          <a:r>
            <a:rPr lang="en-US" dirty="0">
              <a:solidFill>
                <a:schemeClr val="bg1"/>
              </a:solidFill>
            </a:rPr>
            <a:t> </a:t>
          </a:r>
          <a:r>
            <a:rPr lang="en-US" dirty="0" err="1">
              <a:solidFill>
                <a:schemeClr val="bg1"/>
              </a:solidFill>
            </a:rPr>
            <a:t>vetenskap</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beprövad</a:t>
          </a:r>
          <a:r>
            <a:rPr lang="en-US" dirty="0">
              <a:solidFill>
                <a:schemeClr val="bg1"/>
              </a:solidFill>
            </a:rPr>
            <a:t> </a:t>
          </a:r>
          <a:r>
            <a:rPr lang="en-US" dirty="0" err="1">
              <a:solidFill>
                <a:schemeClr val="bg1"/>
              </a:solidFill>
            </a:rPr>
            <a:t>erfarenhet</a:t>
          </a:r>
          <a:r>
            <a:rPr lang="en-US" dirty="0">
              <a:solidFill>
                <a:schemeClr val="bg1"/>
              </a:solidFill>
            </a:rPr>
            <a:t>. </a:t>
          </a:r>
        </a:p>
      </dgm:t>
    </dgm:pt>
    <dgm:pt modelId="{E012C7B6-D49A-4490-9F2B-02DC1266312B}" type="parTrans" cxnId="{8A9DF2D2-B495-4C2A-B8CF-3F129743DB7E}">
      <dgm:prSet/>
      <dgm:spPr/>
      <dgm:t>
        <a:bodyPr/>
        <a:lstStyle/>
        <a:p>
          <a:endParaRPr lang="en-US"/>
        </a:p>
      </dgm:t>
    </dgm:pt>
    <dgm:pt modelId="{4C5C2D10-B5FB-40A0-9C43-E3B63C87191B}" type="sibTrans" cxnId="{8A9DF2D2-B495-4C2A-B8CF-3F129743DB7E}">
      <dgm:prSet/>
      <dgm:spPr/>
      <dgm:t>
        <a:bodyPr/>
        <a:lstStyle/>
        <a:p>
          <a:endParaRPr lang="en-US"/>
        </a:p>
      </dgm:t>
    </dgm:pt>
    <dgm:pt modelId="{E9A02504-DE35-46BB-8F3E-205A49628693}">
      <dgm:prSet/>
      <dgm:spPr/>
      <dgm:t>
        <a:bodyPr/>
        <a:lstStyle/>
        <a:p>
          <a:r>
            <a:rPr lang="en-US" dirty="0">
              <a:solidFill>
                <a:schemeClr val="bg1"/>
              </a:solidFill>
            </a:rPr>
            <a:t>Tillgång till </a:t>
          </a:r>
          <a:r>
            <a:rPr lang="en-US" b="1" dirty="0" err="1">
              <a:solidFill>
                <a:schemeClr val="bg1"/>
              </a:solidFill>
            </a:rPr>
            <a:t>strategiskt</a:t>
          </a:r>
          <a:r>
            <a:rPr lang="en-US" b="1" dirty="0">
              <a:solidFill>
                <a:schemeClr val="bg1"/>
              </a:solidFill>
            </a:rPr>
            <a:t> </a:t>
          </a:r>
          <a:r>
            <a:rPr lang="en-US" b="1" dirty="0" err="1">
              <a:solidFill>
                <a:schemeClr val="bg1"/>
              </a:solidFill>
            </a:rPr>
            <a:t>stöd</a:t>
          </a:r>
          <a:r>
            <a:rPr lang="en-US" b="1"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ledningsnivå</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kan</a:t>
          </a:r>
          <a:r>
            <a:rPr lang="en-US" dirty="0">
              <a:solidFill>
                <a:schemeClr val="bg1"/>
              </a:solidFill>
            </a:rPr>
            <a:t> </a:t>
          </a:r>
          <a:r>
            <a:rPr lang="en-US" dirty="0" err="1">
              <a:solidFill>
                <a:schemeClr val="bg1"/>
              </a:solidFill>
            </a:rPr>
            <a:t>omsättas</a:t>
          </a:r>
          <a:r>
            <a:rPr lang="en-US" dirty="0">
              <a:solidFill>
                <a:schemeClr val="bg1"/>
              </a:solidFill>
            </a:rPr>
            <a:t> </a:t>
          </a:r>
          <a:r>
            <a:rPr lang="en-US" dirty="0" err="1">
              <a:solidFill>
                <a:schemeClr val="bg1"/>
              </a:solidFill>
            </a:rPr>
            <a:t>i</a:t>
          </a:r>
          <a:r>
            <a:rPr lang="en-US" dirty="0">
              <a:solidFill>
                <a:schemeClr val="bg1"/>
              </a:solidFill>
            </a:rPr>
            <a:t> </a:t>
          </a:r>
          <a:r>
            <a:rPr lang="en-US" b="1" dirty="0" err="1">
              <a:solidFill>
                <a:schemeClr val="bg1"/>
              </a:solidFill>
            </a:rPr>
            <a:t>konkreta</a:t>
          </a:r>
          <a:r>
            <a:rPr lang="en-US" b="1" dirty="0">
              <a:solidFill>
                <a:schemeClr val="bg1"/>
              </a:solidFill>
            </a:rPr>
            <a:t> </a:t>
          </a:r>
          <a:r>
            <a:rPr lang="en-US" b="1" dirty="0" err="1">
              <a:solidFill>
                <a:schemeClr val="bg1"/>
              </a:solidFill>
            </a:rPr>
            <a:t>arbetssätt</a:t>
          </a:r>
          <a:r>
            <a:rPr lang="en-US" dirty="0">
              <a:solidFill>
                <a:schemeClr val="bg1"/>
              </a:solidFill>
            </a:rPr>
            <a:t> för </a:t>
          </a:r>
          <a:r>
            <a:rPr lang="en-US" dirty="0" err="1">
              <a:solidFill>
                <a:schemeClr val="bg1"/>
              </a:solidFill>
            </a:rPr>
            <a:t>att</a:t>
          </a:r>
          <a:r>
            <a:rPr lang="en-US" dirty="0">
              <a:solidFill>
                <a:schemeClr val="bg1"/>
              </a:solidFill>
            </a:rPr>
            <a:t> </a:t>
          </a:r>
          <a:r>
            <a:rPr lang="en-US" dirty="0" err="1">
              <a:solidFill>
                <a:schemeClr val="bg1"/>
              </a:solidFill>
            </a:rPr>
            <a:t>utveckla</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mer</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p>
      </dgm:t>
    </dgm:pt>
    <dgm:pt modelId="{6C603F66-F8BB-455D-AC3A-14456D9FD806}" type="parTrans" cxnId="{A5FE6D72-348F-45D0-9C52-D9E866ADD7C5}">
      <dgm:prSet/>
      <dgm:spPr/>
      <dgm:t>
        <a:bodyPr/>
        <a:lstStyle/>
        <a:p>
          <a:endParaRPr lang="en-US"/>
        </a:p>
      </dgm:t>
    </dgm:pt>
    <dgm:pt modelId="{26502115-50BD-45F0-B791-69EDEC847FB5}" type="sibTrans" cxnId="{A5FE6D72-348F-45D0-9C52-D9E866ADD7C5}">
      <dgm:prSet/>
      <dgm:spPr/>
      <dgm:t>
        <a:bodyPr/>
        <a:lstStyle/>
        <a:p>
          <a:endParaRPr lang="en-US"/>
        </a:p>
      </dgm:t>
    </dgm:pt>
    <dgm:pt modelId="{8AF9DC5A-F49E-41EC-8E7C-53105E88DB75}" type="pres">
      <dgm:prSet presAssocID="{0C49F5A8-D142-45AA-9C44-52228A8F49D8}" presName="root" presStyleCnt="0">
        <dgm:presLayoutVars>
          <dgm:dir/>
          <dgm:resizeHandles val="exact"/>
        </dgm:presLayoutVars>
      </dgm:prSet>
      <dgm:spPr/>
      <dgm:t>
        <a:bodyPr/>
        <a:lstStyle/>
        <a:p>
          <a:endParaRPr lang="sv-SE"/>
        </a:p>
      </dgm:t>
    </dgm:pt>
    <dgm:pt modelId="{90C885F4-228A-40C7-9F0E-B71F93E72F7B}" type="pres">
      <dgm:prSet presAssocID="{4D51EC07-6489-44D1-A81D-D86637A93D3B}" presName="compNode" presStyleCnt="0"/>
      <dgm:spPr/>
    </dgm:pt>
    <dgm:pt modelId="{DB3F63AB-9D4C-473E-9598-3E449E7A2AFD}" type="pres">
      <dgm:prSet presAssocID="{4D51EC07-6489-44D1-A81D-D86637A93D3B}" presName="bgRect" presStyleLbl="bgShp" presStyleIdx="0" presStyleCnt="3"/>
      <dgm:spPr>
        <a:solidFill>
          <a:srgbClr val="45752B"/>
        </a:solidFill>
        <a:effectLst>
          <a:outerShdw blurRad="50800" dist="38100" dir="2700000" algn="tl" rotWithShape="0">
            <a:prstClr val="black">
              <a:alpha val="40000"/>
            </a:prstClr>
          </a:outerShdw>
        </a:effectLst>
      </dgm:spPr>
    </dgm:pt>
    <dgm:pt modelId="{599BBB6A-97E3-458E-9215-10777C4EE568}" type="pres">
      <dgm:prSet presAssocID="{4D51EC07-6489-44D1-A81D-D86637A93D3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Stad med hel fyllning"/>
        </a:ext>
      </dgm:extLst>
    </dgm:pt>
    <dgm:pt modelId="{FC3307EE-BC49-4D3C-9BAC-BDA837906EC4}" type="pres">
      <dgm:prSet presAssocID="{4D51EC07-6489-44D1-A81D-D86637A93D3B}" presName="spaceRect" presStyleCnt="0"/>
      <dgm:spPr/>
    </dgm:pt>
    <dgm:pt modelId="{2FF750C2-E339-4458-A22D-88765537047F}" type="pres">
      <dgm:prSet presAssocID="{4D51EC07-6489-44D1-A81D-D86637A93D3B}" presName="parTx" presStyleLbl="revTx" presStyleIdx="0" presStyleCnt="3">
        <dgm:presLayoutVars>
          <dgm:chMax val="0"/>
          <dgm:chPref val="0"/>
        </dgm:presLayoutVars>
      </dgm:prSet>
      <dgm:spPr/>
      <dgm:t>
        <a:bodyPr/>
        <a:lstStyle/>
        <a:p>
          <a:endParaRPr lang="sv-SE"/>
        </a:p>
      </dgm:t>
    </dgm:pt>
    <dgm:pt modelId="{532E23E9-82B6-479E-972A-855761780EA5}" type="pres">
      <dgm:prSet presAssocID="{398220AB-F292-4426-8E82-4006F87275C7}" presName="sibTrans" presStyleCnt="0"/>
      <dgm:spPr/>
    </dgm:pt>
    <dgm:pt modelId="{2E42242B-C90B-4498-A057-131EC655FE49}" type="pres">
      <dgm:prSet presAssocID="{ADFDD40D-E9A1-408C-87ED-03CB2AE3701C}" presName="compNode" presStyleCnt="0"/>
      <dgm:spPr/>
    </dgm:pt>
    <dgm:pt modelId="{EEA6192B-2877-4E21-9663-15D86C9A9665}" type="pres">
      <dgm:prSet presAssocID="{ADFDD40D-E9A1-408C-87ED-03CB2AE3701C}" presName="bgRect" presStyleLbl="bgShp" presStyleIdx="1" presStyleCnt="3"/>
      <dgm: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953CB97D-8555-4B25-B2BC-F119606978F7}" type="pres">
      <dgm:prSet presAssocID="{ADFDD40D-E9A1-408C-87ED-03CB2AE3701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Förbandslåda med hel fyllning"/>
        </a:ext>
      </dgm:extLst>
    </dgm:pt>
    <dgm:pt modelId="{C2B02B6C-FA4F-473D-A216-EB0CFA850D2E}" type="pres">
      <dgm:prSet presAssocID="{ADFDD40D-E9A1-408C-87ED-03CB2AE3701C}" presName="spaceRect" presStyleCnt="0"/>
      <dgm:spPr/>
    </dgm:pt>
    <dgm:pt modelId="{7D8D3CD8-92EA-46A0-B401-7E6D56E9ED7D}" type="pres">
      <dgm:prSet presAssocID="{ADFDD40D-E9A1-408C-87ED-03CB2AE3701C}" presName="parTx" presStyleLbl="revTx" presStyleIdx="1" presStyleCnt="3">
        <dgm:presLayoutVars>
          <dgm:chMax val="0"/>
          <dgm:chPref val="0"/>
        </dgm:presLayoutVars>
      </dgm:prSet>
      <dgm:spPr/>
      <dgm:t>
        <a:bodyPr/>
        <a:lstStyle/>
        <a:p>
          <a:endParaRPr lang="sv-SE"/>
        </a:p>
      </dgm:t>
    </dgm:pt>
    <dgm:pt modelId="{61118BCC-EE5B-4DF6-A4FE-AE3116A61F8B}" type="pres">
      <dgm:prSet presAssocID="{4C5C2D10-B5FB-40A0-9C43-E3B63C87191B}" presName="sibTrans" presStyleCnt="0"/>
      <dgm:spPr/>
    </dgm:pt>
    <dgm:pt modelId="{5BE27E13-20EF-4C2B-BD8A-EAE1F92A7A7F}" type="pres">
      <dgm:prSet presAssocID="{E9A02504-DE35-46BB-8F3E-205A49628693}" presName="compNode" presStyleCnt="0"/>
      <dgm:spPr/>
    </dgm:pt>
    <dgm:pt modelId="{3720C688-F735-44A5-96A0-AEBF197BE0D7}" type="pres">
      <dgm:prSet presAssocID="{E9A02504-DE35-46BB-8F3E-205A49628693}" presName="bgRect" presStyleLbl="bgShp" presStyleIdx="2" presStyleCnt="3"/>
      <dgm: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2B03F088-42FD-4519-B2CE-7A85F1077D31}" type="pres">
      <dgm:prSet presAssocID="{E9A02504-DE35-46BB-8F3E-205A49628693}"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sv-SE"/>
        </a:p>
      </dgm:t>
      <dgm:extLst>
        <a:ext uri="{E40237B7-FDA0-4F09-8148-C483321AD2D9}">
          <dgm14:cNvPr xmlns:dgm14="http://schemas.microsoft.com/office/drawing/2010/diagram" id="0" name="" descr="Head with Gears"/>
        </a:ext>
      </dgm:extLst>
    </dgm:pt>
    <dgm:pt modelId="{813D948E-C9E9-4D88-819C-D287E2AD9736}" type="pres">
      <dgm:prSet presAssocID="{E9A02504-DE35-46BB-8F3E-205A49628693}" presName="spaceRect" presStyleCnt="0"/>
      <dgm:spPr/>
    </dgm:pt>
    <dgm:pt modelId="{A85A37B4-F9CC-44E4-A39D-8D077CF7A96D}" type="pres">
      <dgm:prSet presAssocID="{E9A02504-DE35-46BB-8F3E-205A49628693}" presName="parTx" presStyleLbl="revTx" presStyleIdx="2" presStyleCnt="3">
        <dgm:presLayoutVars>
          <dgm:chMax val="0"/>
          <dgm:chPref val="0"/>
        </dgm:presLayoutVars>
      </dgm:prSet>
      <dgm:spPr/>
      <dgm:t>
        <a:bodyPr/>
        <a:lstStyle/>
        <a:p>
          <a:endParaRPr lang="sv-SE"/>
        </a:p>
      </dgm:t>
    </dgm:pt>
  </dgm:ptLst>
  <dgm:cxnLst>
    <dgm:cxn modelId="{897DF6E5-C989-49F2-A267-C7320877DE9C}" type="presOf" srcId="{4D51EC07-6489-44D1-A81D-D86637A93D3B}" destId="{2FF750C2-E339-4458-A22D-88765537047F}" srcOrd="0" destOrd="0" presId="urn:microsoft.com/office/officeart/2018/2/layout/IconVerticalSolidList"/>
    <dgm:cxn modelId="{2FE9A9E7-D786-4366-A887-E613A30E6DC4}" srcId="{0C49F5A8-D142-45AA-9C44-52228A8F49D8}" destId="{4D51EC07-6489-44D1-A81D-D86637A93D3B}" srcOrd="0" destOrd="0" parTransId="{28C2EF40-E2CC-4943-BDED-A8385992C61D}" sibTransId="{398220AB-F292-4426-8E82-4006F87275C7}"/>
    <dgm:cxn modelId="{A5FE6D72-348F-45D0-9C52-D9E866ADD7C5}" srcId="{0C49F5A8-D142-45AA-9C44-52228A8F49D8}" destId="{E9A02504-DE35-46BB-8F3E-205A49628693}" srcOrd="2" destOrd="0" parTransId="{6C603F66-F8BB-455D-AC3A-14456D9FD806}" sibTransId="{26502115-50BD-45F0-B791-69EDEC847FB5}"/>
    <dgm:cxn modelId="{8E40C8B8-1EAD-4CCB-8859-C3F05277D69A}" type="presOf" srcId="{ADFDD40D-E9A1-408C-87ED-03CB2AE3701C}" destId="{7D8D3CD8-92EA-46A0-B401-7E6D56E9ED7D}" srcOrd="0" destOrd="0" presId="urn:microsoft.com/office/officeart/2018/2/layout/IconVerticalSolidList"/>
    <dgm:cxn modelId="{8A9DF2D2-B495-4C2A-B8CF-3F129743DB7E}" srcId="{0C49F5A8-D142-45AA-9C44-52228A8F49D8}" destId="{ADFDD40D-E9A1-408C-87ED-03CB2AE3701C}" srcOrd="1" destOrd="0" parTransId="{E012C7B6-D49A-4490-9F2B-02DC1266312B}" sibTransId="{4C5C2D10-B5FB-40A0-9C43-E3B63C87191B}"/>
    <dgm:cxn modelId="{76BF6A4D-C85B-44DF-BB79-531E1D044548}" type="presOf" srcId="{0C49F5A8-D142-45AA-9C44-52228A8F49D8}" destId="{8AF9DC5A-F49E-41EC-8E7C-53105E88DB75}" srcOrd="0" destOrd="0" presId="urn:microsoft.com/office/officeart/2018/2/layout/IconVerticalSolidList"/>
    <dgm:cxn modelId="{5D66AA49-7A5B-418B-949D-CA872B7FBA28}" type="presOf" srcId="{E9A02504-DE35-46BB-8F3E-205A49628693}" destId="{A85A37B4-F9CC-44E4-A39D-8D077CF7A96D}" srcOrd="0" destOrd="0" presId="urn:microsoft.com/office/officeart/2018/2/layout/IconVerticalSolidList"/>
    <dgm:cxn modelId="{4A47D2A0-104B-4689-AD28-5F38FCC4CABA}" type="presParOf" srcId="{8AF9DC5A-F49E-41EC-8E7C-53105E88DB75}" destId="{90C885F4-228A-40C7-9F0E-B71F93E72F7B}" srcOrd="0" destOrd="0" presId="urn:microsoft.com/office/officeart/2018/2/layout/IconVerticalSolidList"/>
    <dgm:cxn modelId="{C205EABF-A126-423F-895B-4927FC46D75B}" type="presParOf" srcId="{90C885F4-228A-40C7-9F0E-B71F93E72F7B}" destId="{DB3F63AB-9D4C-473E-9598-3E449E7A2AFD}" srcOrd="0" destOrd="0" presId="urn:microsoft.com/office/officeart/2018/2/layout/IconVerticalSolidList"/>
    <dgm:cxn modelId="{786F7593-4A05-4AC3-A8A9-4B794BA99EBD}" type="presParOf" srcId="{90C885F4-228A-40C7-9F0E-B71F93E72F7B}" destId="{599BBB6A-97E3-458E-9215-10777C4EE568}" srcOrd="1" destOrd="0" presId="urn:microsoft.com/office/officeart/2018/2/layout/IconVerticalSolidList"/>
    <dgm:cxn modelId="{72B0F77C-0F75-4C9A-AA7C-8AF0C6D319D3}" type="presParOf" srcId="{90C885F4-228A-40C7-9F0E-B71F93E72F7B}" destId="{FC3307EE-BC49-4D3C-9BAC-BDA837906EC4}" srcOrd="2" destOrd="0" presId="urn:microsoft.com/office/officeart/2018/2/layout/IconVerticalSolidList"/>
    <dgm:cxn modelId="{A38E6E3E-FF56-480D-9DEE-898E1AF1E282}" type="presParOf" srcId="{90C885F4-228A-40C7-9F0E-B71F93E72F7B}" destId="{2FF750C2-E339-4458-A22D-88765537047F}" srcOrd="3" destOrd="0" presId="urn:microsoft.com/office/officeart/2018/2/layout/IconVerticalSolidList"/>
    <dgm:cxn modelId="{92F88E62-0CBA-442D-A353-F580635346D4}" type="presParOf" srcId="{8AF9DC5A-F49E-41EC-8E7C-53105E88DB75}" destId="{532E23E9-82B6-479E-972A-855761780EA5}" srcOrd="1" destOrd="0" presId="urn:microsoft.com/office/officeart/2018/2/layout/IconVerticalSolidList"/>
    <dgm:cxn modelId="{569C5628-E425-4E67-A93B-50AEB5702120}" type="presParOf" srcId="{8AF9DC5A-F49E-41EC-8E7C-53105E88DB75}" destId="{2E42242B-C90B-4498-A057-131EC655FE49}" srcOrd="2" destOrd="0" presId="urn:microsoft.com/office/officeart/2018/2/layout/IconVerticalSolidList"/>
    <dgm:cxn modelId="{EC5F7518-676A-4170-B1F8-E48B3F1B26F7}" type="presParOf" srcId="{2E42242B-C90B-4498-A057-131EC655FE49}" destId="{EEA6192B-2877-4E21-9663-15D86C9A9665}" srcOrd="0" destOrd="0" presId="urn:microsoft.com/office/officeart/2018/2/layout/IconVerticalSolidList"/>
    <dgm:cxn modelId="{1E21CE2F-6EEC-48E5-A83E-FEDDF761939A}" type="presParOf" srcId="{2E42242B-C90B-4498-A057-131EC655FE49}" destId="{953CB97D-8555-4B25-B2BC-F119606978F7}" srcOrd="1" destOrd="0" presId="urn:microsoft.com/office/officeart/2018/2/layout/IconVerticalSolidList"/>
    <dgm:cxn modelId="{2D6412ED-6557-4B9E-8FC6-BDDC741505A1}" type="presParOf" srcId="{2E42242B-C90B-4498-A057-131EC655FE49}" destId="{C2B02B6C-FA4F-473D-A216-EB0CFA850D2E}" srcOrd="2" destOrd="0" presId="urn:microsoft.com/office/officeart/2018/2/layout/IconVerticalSolidList"/>
    <dgm:cxn modelId="{2F64D896-8ED1-4689-9B7C-BECED64575FA}" type="presParOf" srcId="{2E42242B-C90B-4498-A057-131EC655FE49}" destId="{7D8D3CD8-92EA-46A0-B401-7E6D56E9ED7D}" srcOrd="3" destOrd="0" presId="urn:microsoft.com/office/officeart/2018/2/layout/IconVerticalSolidList"/>
    <dgm:cxn modelId="{F7B55C42-A089-41B8-9DD2-41D40AD70B77}" type="presParOf" srcId="{8AF9DC5A-F49E-41EC-8E7C-53105E88DB75}" destId="{61118BCC-EE5B-4DF6-A4FE-AE3116A61F8B}" srcOrd="3" destOrd="0" presId="urn:microsoft.com/office/officeart/2018/2/layout/IconVerticalSolidList"/>
    <dgm:cxn modelId="{BF8BC4EA-FC4B-473F-B96F-6E0A423C2DA6}" type="presParOf" srcId="{8AF9DC5A-F49E-41EC-8E7C-53105E88DB75}" destId="{5BE27E13-20EF-4C2B-BD8A-EAE1F92A7A7F}" srcOrd="4" destOrd="0" presId="urn:microsoft.com/office/officeart/2018/2/layout/IconVerticalSolidList"/>
    <dgm:cxn modelId="{279B0C44-FD05-416E-8CDF-F76AD823A71C}" type="presParOf" srcId="{5BE27E13-20EF-4C2B-BD8A-EAE1F92A7A7F}" destId="{3720C688-F735-44A5-96A0-AEBF197BE0D7}" srcOrd="0" destOrd="0" presId="urn:microsoft.com/office/officeart/2018/2/layout/IconVerticalSolidList"/>
    <dgm:cxn modelId="{BA7DC408-AB54-47FA-9CE0-D48200880FF3}" type="presParOf" srcId="{5BE27E13-20EF-4C2B-BD8A-EAE1F92A7A7F}" destId="{2B03F088-42FD-4519-B2CE-7A85F1077D31}" srcOrd="1" destOrd="0" presId="urn:microsoft.com/office/officeart/2018/2/layout/IconVerticalSolidList"/>
    <dgm:cxn modelId="{EB937AFB-8966-4F3E-BA0E-60F9E387CB2D}" type="presParOf" srcId="{5BE27E13-20EF-4C2B-BD8A-EAE1F92A7A7F}" destId="{813D948E-C9E9-4D88-819C-D287E2AD9736}" srcOrd="2" destOrd="0" presId="urn:microsoft.com/office/officeart/2018/2/layout/IconVerticalSolidList"/>
    <dgm:cxn modelId="{3DF514EF-DF5D-4BB5-A6D5-1226D726EF7C}" type="presParOf" srcId="{5BE27E13-20EF-4C2B-BD8A-EAE1F92A7A7F}" destId="{A85A37B4-F9CC-44E4-A39D-8D077CF7A9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9F3218-C8AE-4F7C-9E8A-1DFE3E9DAAC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E8B0FE-FE4B-47BE-A4B7-E7749464E20A}">
      <dgm:prSet/>
      <dgm:spPr/>
      <dgm:t>
        <a:bodyPr/>
        <a:lstStyle/>
        <a:p>
          <a:r>
            <a:rPr lang="en-US" dirty="0">
              <a:solidFill>
                <a:schemeClr val="bg1"/>
              </a:solidFill>
            </a:rPr>
            <a:t>HFS har </a:t>
          </a:r>
          <a:r>
            <a:rPr lang="en-US" dirty="0" err="1">
              <a:solidFill>
                <a:schemeClr val="bg1"/>
              </a:solidFill>
            </a:rPr>
            <a:t>en</a:t>
          </a:r>
          <a:r>
            <a:rPr lang="en-US" dirty="0">
              <a:solidFill>
                <a:schemeClr val="bg1"/>
              </a:solidFill>
            </a:rPr>
            <a:t> </a:t>
          </a:r>
          <a:r>
            <a:rPr lang="en-US" dirty="0" err="1">
              <a:solidFill>
                <a:schemeClr val="bg1"/>
              </a:solidFill>
            </a:rPr>
            <a:t>helhetssyn</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ett</a:t>
          </a:r>
          <a:r>
            <a:rPr lang="en-US" dirty="0">
              <a:solidFill>
                <a:schemeClr val="bg1"/>
              </a:solidFill>
            </a:rPr>
            <a:t> </a:t>
          </a:r>
          <a:r>
            <a:rPr lang="en-US" dirty="0" err="1">
              <a:solidFill>
                <a:schemeClr val="bg1"/>
              </a:solidFill>
            </a:rPr>
            <a:t>fokus</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 </a:t>
          </a:r>
        </a:p>
      </dgm:t>
    </dgm:pt>
    <dgm:pt modelId="{8741FB92-C881-4A63-811C-D06912C206B5}" type="parTrans" cxnId="{889ADB90-E80E-4631-80CA-78BA9C5BCABA}">
      <dgm:prSet/>
      <dgm:spPr/>
      <dgm:t>
        <a:bodyPr/>
        <a:lstStyle/>
        <a:p>
          <a:endParaRPr lang="en-US"/>
        </a:p>
      </dgm:t>
    </dgm:pt>
    <dgm:pt modelId="{12267729-A832-4BA5-B207-AAE4EB38596C}" type="sibTrans" cxnId="{889ADB90-E80E-4631-80CA-78BA9C5BCABA}">
      <dgm:prSet/>
      <dgm:spPr/>
      <dgm:t>
        <a:bodyPr/>
        <a:lstStyle/>
        <a:p>
          <a:endParaRPr lang="en-US"/>
        </a:p>
      </dgm:t>
    </dgm:pt>
    <dgm:pt modelId="{211B3D31-5A47-4159-9B71-DC42335BCD5B}">
      <dgm:prSet/>
      <dgm:spPr>
        <a:solidFill>
          <a:srgbClr val="45752B"/>
        </a:solidFill>
        <a:ln>
          <a:noFill/>
        </a:ln>
        <a:effectLst/>
      </dgm:spPr>
      <dgm:t>
        <a:bodyPr/>
        <a:lstStyle/>
        <a:p>
          <a:r>
            <a:rPr lang="en-US" dirty="0">
              <a:solidFill>
                <a:schemeClr val="bg1"/>
              </a:solidFill>
            </a:rPr>
            <a:t>HFS har </a:t>
          </a:r>
          <a:r>
            <a:rPr lang="en-US" dirty="0" err="1">
              <a:solidFill>
                <a:schemeClr val="bg1"/>
              </a:solidFill>
            </a:rPr>
            <a:t>en</a:t>
          </a:r>
          <a:r>
            <a:rPr lang="en-US" dirty="0">
              <a:solidFill>
                <a:schemeClr val="bg1"/>
              </a:solidFill>
            </a:rPr>
            <a:t> bred </a:t>
          </a:r>
          <a:r>
            <a:rPr lang="en-US" dirty="0" err="1">
              <a:solidFill>
                <a:schemeClr val="bg1"/>
              </a:solidFill>
            </a:rPr>
            <a:t>nationell</a:t>
          </a:r>
          <a:r>
            <a:rPr lang="en-US" dirty="0">
              <a:solidFill>
                <a:schemeClr val="bg1"/>
              </a:solidFill>
            </a:rPr>
            <a:t> </a:t>
          </a:r>
          <a:r>
            <a:rPr lang="en-US" dirty="0" err="1">
              <a:solidFill>
                <a:schemeClr val="bg1"/>
              </a:solidFill>
            </a:rPr>
            <a:t>uppslutning</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inkluderar</a:t>
          </a:r>
          <a:r>
            <a:rPr lang="en-US" dirty="0">
              <a:solidFill>
                <a:schemeClr val="bg1"/>
              </a:solidFill>
            </a:rPr>
            <a:t> </a:t>
          </a:r>
          <a:r>
            <a:rPr lang="en-US" dirty="0" err="1">
              <a:solidFill>
                <a:schemeClr val="bg1"/>
              </a:solidFill>
            </a:rPr>
            <a:t>styrning</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ledning</a:t>
          </a:r>
          <a:r>
            <a:rPr lang="en-US" dirty="0">
              <a:solidFill>
                <a:schemeClr val="bg1"/>
              </a:solidFill>
            </a:rPr>
            <a:t>, patient- </a:t>
          </a:r>
          <a:r>
            <a:rPr lang="en-US" dirty="0" err="1">
              <a:solidFill>
                <a:schemeClr val="bg1"/>
              </a:solidFill>
            </a:rPr>
            <a:t>och</a:t>
          </a:r>
          <a:r>
            <a:rPr lang="en-US" dirty="0">
              <a:solidFill>
                <a:schemeClr val="bg1"/>
              </a:solidFill>
            </a:rPr>
            <a:t> </a:t>
          </a:r>
          <a:r>
            <a:rPr lang="en-US" dirty="0" err="1">
              <a:solidFill>
                <a:schemeClr val="bg1"/>
              </a:solidFill>
            </a:rPr>
            <a:t>medarbetarperspektiv</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hälsofrämjande</a:t>
          </a:r>
          <a:r>
            <a:rPr lang="en-US" dirty="0">
              <a:solidFill>
                <a:schemeClr val="bg1"/>
              </a:solidFill>
            </a:rPr>
            <a:t> </a:t>
          </a:r>
          <a:r>
            <a:rPr lang="en-US" dirty="0" err="1">
              <a:solidFill>
                <a:schemeClr val="bg1"/>
              </a:solidFill>
            </a:rPr>
            <a:t>arbete</a:t>
          </a:r>
          <a:r>
            <a:rPr lang="en-US" dirty="0">
              <a:solidFill>
                <a:schemeClr val="bg1"/>
              </a:solidFill>
            </a:rPr>
            <a:t> </a:t>
          </a:r>
          <a:r>
            <a:rPr lang="en-US" dirty="0" err="1">
              <a:solidFill>
                <a:schemeClr val="bg1"/>
              </a:solidFill>
            </a:rPr>
            <a:t>på</a:t>
          </a:r>
          <a:r>
            <a:rPr lang="en-US" dirty="0">
              <a:solidFill>
                <a:schemeClr val="bg1"/>
              </a:solidFill>
            </a:rPr>
            <a:t> </a:t>
          </a:r>
          <a:r>
            <a:rPr lang="en-US" dirty="0" err="1">
              <a:solidFill>
                <a:schemeClr val="bg1"/>
              </a:solidFill>
            </a:rPr>
            <a:t>befolkningsnivå</a:t>
          </a:r>
          <a:r>
            <a:rPr lang="en-US" dirty="0">
              <a:solidFill>
                <a:schemeClr val="bg1"/>
              </a:solidFill>
            </a:rPr>
            <a:t>. </a:t>
          </a:r>
        </a:p>
      </dgm:t>
    </dgm:pt>
    <dgm:pt modelId="{ADF01BCE-A2E0-4C19-AF56-036E67159AA5}" type="parTrans" cxnId="{0BF3DF08-2A86-45B4-9832-1508EF844E66}">
      <dgm:prSet/>
      <dgm:spPr/>
      <dgm:t>
        <a:bodyPr/>
        <a:lstStyle/>
        <a:p>
          <a:endParaRPr lang="en-US"/>
        </a:p>
      </dgm:t>
    </dgm:pt>
    <dgm:pt modelId="{83679C53-6107-4997-B6B4-5AAEA9972841}" type="sibTrans" cxnId="{0BF3DF08-2A86-45B4-9832-1508EF844E66}">
      <dgm:prSet/>
      <dgm:spPr/>
      <dgm:t>
        <a:bodyPr/>
        <a:lstStyle/>
        <a:p>
          <a:endParaRPr lang="en-US"/>
        </a:p>
      </dgm:t>
    </dgm:pt>
    <dgm:pt modelId="{88EF1926-DB4F-49CB-A47A-F95A37B94CCC}">
      <dgm:prSet/>
      <dgm:spPr/>
      <dgm:t>
        <a:bodyPr/>
        <a:lstStyle/>
        <a:p>
          <a:r>
            <a:rPr lang="en-US" dirty="0" err="1">
              <a:solidFill>
                <a:schemeClr val="bg1"/>
              </a:solidFill>
            </a:rPr>
            <a:t>Genom</a:t>
          </a:r>
          <a:r>
            <a:rPr lang="en-US" dirty="0">
              <a:solidFill>
                <a:schemeClr val="bg1"/>
              </a:solidFill>
            </a:rPr>
            <a:t> </a:t>
          </a:r>
          <a:r>
            <a:rPr lang="en-US" dirty="0" err="1">
              <a:solidFill>
                <a:schemeClr val="bg1"/>
              </a:solidFill>
            </a:rPr>
            <a:t>att</a:t>
          </a:r>
          <a:r>
            <a:rPr lang="en-US" dirty="0">
              <a:solidFill>
                <a:schemeClr val="bg1"/>
              </a:solidFill>
            </a:rPr>
            <a:t> </a:t>
          </a:r>
          <a:r>
            <a:rPr lang="en-US" dirty="0" err="1">
              <a:solidFill>
                <a:schemeClr val="bg1"/>
              </a:solidFill>
            </a:rPr>
            <a:t>sprida</a:t>
          </a:r>
          <a:r>
            <a:rPr lang="en-US" dirty="0">
              <a:solidFill>
                <a:schemeClr val="bg1"/>
              </a:solidFill>
            </a:rPr>
            <a:t> </a:t>
          </a:r>
          <a:r>
            <a:rPr lang="en-US" dirty="0" err="1">
              <a:solidFill>
                <a:schemeClr val="bg1"/>
              </a:solidFill>
            </a:rPr>
            <a:t>kunskap</a:t>
          </a:r>
          <a:r>
            <a:rPr lang="en-US" dirty="0">
              <a:solidFill>
                <a:schemeClr val="bg1"/>
              </a:solidFill>
            </a:rPr>
            <a:t>, </a:t>
          </a:r>
          <a:r>
            <a:rPr lang="en-US" dirty="0" err="1">
              <a:solidFill>
                <a:schemeClr val="bg1"/>
              </a:solidFill>
            </a:rPr>
            <a:t>inspirera</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påverka</a:t>
          </a:r>
          <a:r>
            <a:rPr lang="en-US" dirty="0">
              <a:solidFill>
                <a:schemeClr val="bg1"/>
              </a:solidFill>
            </a:rPr>
            <a:t> </a:t>
          </a:r>
          <a:r>
            <a:rPr lang="en-US" dirty="0" err="1">
              <a:solidFill>
                <a:schemeClr val="bg1"/>
              </a:solidFill>
            </a:rPr>
            <a:t>fungerar</a:t>
          </a:r>
          <a:r>
            <a:rPr lang="en-US" dirty="0">
              <a:solidFill>
                <a:schemeClr val="bg1"/>
              </a:solidFill>
            </a:rPr>
            <a:t> HFS </a:t>
          </a:r>
          <a:r>
            <a:rPr lang="en-US" dirty="0" err="1">
              <a:solidFill>
                <a:schemeClr val="bg1"/>
              </a:solidFill>
            </a:rPr>
            <a:t>som</a:t>
          </a:r>
          <a:r>
            <a:rPr lang="en-US" dirty="0">
              <a:solidFill>
                <a:schemeClr val="bg1"/>
              </a:solidFill>
            </a:rPr>
            <a:t> </a:t>
          </a:r>
          <a:r>
            <a:rPr lang="en-US" dirty="0" err="1">
              <a:solidFill>
                <a:schemeClr val="bg1"/>
              </a:solidFill>
            </a:rPr>
            <a:t>en</a:t>
          </a:r>
          <a:r>
            <a:rPr lang="en-US" dirty="0">
              <a:solidFill>
                <a:schemeClr val="bg1"/>
              </a:solidFill>
            </a:rPr>
            <a:t> motor för </a:t>
          </a:r>
          <a:r>
            <a:rPr lang="en-US" dirty="0" err="1">
              <a:solidFill>
                <a:schemeClr val="bg1"/>
              </a:solidFill>
            </a:rPr>
            <a:t>att</a:t>
          </a:r>
          <a:r>
            <a:rPr lang="en-US" dirty="0">
              <a:solidFill>
                <a:schemeClr val="bg1"/>
              </a:solidFill>
            </a:rPr>
            <a:t> </a:t>
          </a:r>
          <a:r>
            <a:rPr lang="en-US" dirty="0" err="1">
              <a:solidFill>
                <a:schemeClr val="bg1"/>
              </a:solidFill>
            </a:rPr>
            <a:t>öka</a:t>
          </a:r>
          <a:r>
            <a:rPr lang="en-US" dirty="0">
              <a:solidFill>
                <a:schemeClr val="bg1"/>
              </a:solidFill>
            </a:rPr>
            <a:t> </a:t>
          </a:r>
          <a:r>
            <a:rPr lang="en-US" dirty="0" err="1">
              <a:solidFill>
                <a:schemeClr val="bg1"/>
              </a:solidFill>
            </a:rPr>
            <a:t>regionernas</a:t>
          </a:r>
          <a:r>
            <a:rPr lang="en-US" dirty="0">
              <a:solidFill>
                <a:schemeClr val="bg1"/>
              </a:solidFill>
            </a:rPr>
            <a:t> </a:t>
          </a:r>
          <a:r>
            <a:rPr lang="en-US" dirty="0" err="1">
              <a:solidFill>
                <a:schemeClr val="bg1"/>
              </a:solidFill>
            </a:rPr>
            <a:t>samlade</a:t>
          </a:r>
          <a:r>
            <a:rPr lang="en-US" dirty="0">
              <a:solidFill>
                <a:schemeClr val="bg1"/>
              </a:solidFill>
            </a:rPr>
            <a:t> </a:t>
          </a:r>
          <a:r>
            <a:rPr lang="en-US" dirty="0" err="1">
              <a:solidFill>
                <a:schemeClr val="bg1"/>
              </a:solidFill>
            </a:rPr>
            <a:t>kompetens</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erfarenhet</a:t>
          </a:r>
          <a:r>
            <a:rPr lang="en-US">
              <a:solidFill>
                <a:schemeClr val="bg1"/>
              </a:solidFill>
            </a:rPr>
            <a:t> inom</a:t>
          </a:r>
          <a:r>
            <a:rPr lang="en-US" dirty="0">
              <a:solidFill>
                <a:schemeClr val="bg1"/>
              </a:solidFill>
            </a:rPr>
            <a:t> </a:t>
          </a:r>
          <a:r>
            <a:rPr lang="en-US" b="1" dirty="0" err="1">
              <a:solidFill>
                <a:schemeClr val="bg1"/>
              </a:solidFill>
            </a:rPr>
            <a:t>utveckling</a:t>
          </a:r>
          <a:r>
            <a:rPr lang="en-US" b="1" dirty="0">
              <a:solidFill>
                <a:schemeClr val="bg1"/>
              </a:solidFill>
            </a:rPr>
            <a:t> </a:t>
          </a:r>
          <a:r>
            <a:rPr lang="en-US" b="1" dirty="0" err="1">
              <a:solidFill>
                <a:schemeClr val="bg1"/>
              </a:solidFill>
            </a:rPr>
            <a:t>och</a:t>
          </a:r>
          <a:r>
            <a:rPr lang="en-US" b="1" dirty="0">
              <a:solidFill>
                <a:schemeClr val="bg1"/>
              </a:solidFill>
            </a:rPr>
            <a:t> </a:t>
          </a:r>
          <a:r>
            <a:rPr lang="en-US" b="1" dirty="0" err="1">
              <a:solidFill>
                <a:schemeClr val="bg1"/>
              </a:solidFill>
            </a:rPr>
            <a:t>implementering</a:t>
          </a:r>
          <a:r>
            <a:rPr lang="en-US" dirty="0">
              <a:solidFill>
                <a:schemeClr val="bg1"/>
              </a:solidFill>
            </a:rPr>
            <a:t> av </a:t>
          </a:r>
          <a:r>
            <a:rPr lang="en-US" dirty="0" err="1">
              <a:solidFill>
                <a:schemeClr val="bg1"/>
              </a:solidFill>
            </a:rPr>
            <a:t>hälsofrämjande</a:t>
          </a:r>
          <a:r>
            <a:rPr lang="en-US" dirty="0">
              <a:solidFill>
                <a:schemeClr val="bg1"/>
              </a:solidFill>
            </a:rPr>
            <a:t> </a:t>
          </a:r>
          <a:r>
            <a:rPr lang="en-US" dirty="0" err="1">
              <a:solidFill>
                <a:schemeClr val="bg1"/>
              </a:solidFill>
            </a:rPr>
            <a:t>hälso</a:t>
          </a:r>
          <a:r>
            <a:rPr lang="en-US" dirty="0">
              <a:solidFill>
                <a:schemeClr val="bg1"/>
              </a:solidFill>
            </a:rPr>
            <a:t>- </a:t>
          </a:r>
          <a:r>
            <a:rPr lang="en-US" dirty="0" err="1">
              <a:solidFill>
                <a:schemeClr val="bg1"/>
              </a:solidFill>
            </a:rPr>
            <a:t>och</a:t>
          </a:r>
          <a:r>
            <a:rPr lang="en-US" dirty="0">
              <a:solidFill>
                <a:schemeClr val="bg1"/>
              </a:solidFill>
            </a:rPr>
            <a:t> </a:t>
          </a:r>
          <a:r>
            <a:rPr lang="en-US" dirty="0" err="1">
              <a:solidFill>
                <a:schemeClr val="bg1"/>
              </a:solidFill>
            </a:rPr>
            <a:t>sjukvård</a:t>
          </a:r>
          <a:r>
            <a:rPr lang="en-US" dirty="0">
              <a:solidFill>
                <a:schemeClr val="bg1"/>
              </a:solidFill>
            </a:rPr>
            <a:t>.</a:t>
          </a:r>
        </a:p>
      </dgm:t>
    </dgm:pt>
    <dgm:pt modelId="{D17E4A17-D4E5-485E-AAEE-DE6ADC048BFF}" type="parTrans" cxnId="{F82E5C68-58AB-45A9-B980-F44A4A21DA76}">
      <dgm:prSet/>
      <dgm:spPr/>
      <dgm:t>
        <a:bodyPr/>
        <a:lstStyle/>
        <a:p>
          <a:endParaRPr lang="en-US"/>
        </a:p>
      </dgm:t>
    </dgm:pt>
    <dgm:pt modelId="{1A230A44-F333-4C16-B407-C4EFCB3BAE96}" type="sibTrans" cxnId="{F82E5C68-58AB-45A9-B980-F44A4A21DA76}">
      <dgm:prSet/>
      <dgm:spPr/>
      <dgm:t>
        <a:bodyPr/>
        <a:lstStyle/>
        <a:p>
          <a:endParaRPr lang="en-US"/>
        </a:p>
      </dgm:t>
    </dgm:pt>
    <dgm:pt modelId="{79930D45-B1D6-4FD3-8C9D-37F397411E25}" type="pres">
      <dgm:prSet presAssocID="{1F9F3218-C8AE-4F7C-9E8A-1DFE3E9DAACB}" presName="root" presStyleCnt="0">
        <dgm:presLayoutVars>
          <dgm:dir/>
          <dgm:resizeHandles val="exact"/>
        </dgm:presLayoutVars>
      </dgm:prSet>
      <dgm:spPr/>
      <dgm:t>
        <a:bodyPr/>
        <a:lstStyle/>
        <a:p>
          <a:endParaRPr lang="sv-SE"/>
        </a:p>
      </dgm:t>
    </dgm:pt>
    <dgm:pt modelId="{FAA6E065-6CF1-443C-A74C-925BEC6E9E65}" type="pres">
      <dgm:prSet presAssocID="{9AE8B0FE-FE4B-47BE-A4B7-E7749464E20A}" presName="compNode" presStyleCnt="0"/>
      <dgm:spPr/>
    </dgm:pt>
    <dgm:pt modelId="{B60103F2-E973-4982-B96A-EFF86637B371}" type="pres">
      <dgm:prSet presAssocID="{9AE8B0FE-FE4B-47BE-A4B7-E7749464E20A}" presName="bgRect" presStyleLbl="bgShp" presStyleIdx="0" presStyleCnt="3"/>
      <dgm:spPr>
        <a:solidFill>
          <a:srgbClr val="45752B"/>
        </a:solidFill>
        <a:effectLst>
          <a:outerShdw blurRad="50800" dist="38100" dir="2700000" algn="tl" rotWithShape="0">
            <a:prstClr val="black">
              <a:alpha val="40000"/>
            </a:prstClr>
          </a:outerShdw>
        </a:effectLst>
      </dgm:spPr>
    </dgm:pt>
    <dgm:pt modelId="{95ECA743-AF11-45E3-8939-C65DB4E4ABF5}" type="pres">
      <dgm:prSet presAssocID="{9AE8B0FE-FE4B-47BE-A4B7-E7749464E20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Hjärta med puls med hel fyllning"/>
        </a:ext>
      </dgm:extLst>
    </dgm:pt>
    <dgm:pt modelId="{D21451EC-2E7E-44C1-A952-5BA513696C0C}" type="pres">
      <dgm:prSet presAssocID="{9AE8B0FE-FE4B-47BE-A4B7-E7749464E20A}" presName="spaceRect" presStyleCnt="0"/>
      <dgm:spPr/>
    </dgm:pt>
    <dgm:pt modelId="{9C326558-4224-4621-A07A-D32212E91584}" type="pres">
      <dgm:prSet presAssocID="{9AE8B0FE-FE4B-47BE-A4B7-E7749464E20A}" presName="parTx" presStyleLbl="revTx" presStyleIdx="0" presStyleCnt="3">
        <dgm:presLayoutVars>
          <dgm:chMax val="0"/>
          <dgm:chPref val="0"/>
        </dgm:presLayoutVars>
      </dgm:prSet>
      <dgm:spPr/>
      <dgm:t>
        <a:bodyPr/>
        <a:lstStyle/>
        <a:p>
          <a:endParaRPr lang="sv-SE"/>
        </a:p>
      </dgm:t>
    </dgm:pt>
    <dgm:pt modelId="{40B6F864-B88C-453A-8BD1-AF7310663E83}" type="pres">
      <dgm:prSet presAssocID="{12267729-A832-4BA5-B207-AAE4EB38596C}" presName="sibTrans" presStyleCnt="0"/>
      <dgm:spPr/>
    </dgm:pt>
    <dgm:pt modelId="{6495E147-FCFD-4A9B-BBD9-DA30F31CA212}" type="pres">
      <dgm:prSet presAssocID="{211B3D31-5A47-4159-9B71-DC42335BCD5B}" presName="compNode" presStyleCnt="0"/>
      <dgm:spPr/>
    </dgm:pt>
    <dgm:pt modelId="{BDE8E926-3D82-4140-989D-13C04D1C65AE}" type="pres">
      <dgm:prSet presAssocID="{211B3D31-5A47-4159-9B71-DC42335BCD5B}" presName="bgRect" presStyleLbl="bgShp" presStyleIdx="1" presStyleCnt="3"/>
      <dgm:spPr>
        <a:solidFill>
          <a:srgbClr val="45752B"/>
        </a:solidFill>
        <a:effectLst>
          <a:outerShdw blurRad="50800" dist="38100" dir="2700000" algn="tl" rotWithShape="0">
            <a:prstClr val="black">
              <a:alpha val="40000"/>
            </a:prstClr>
          </a:outerShdw>
        </a:effectLst>
      </dgm:spPr>
    </dgm:pt>
    <dgm:pt modelId="{2C9333CC-3928-4FC7-8631-1BE1281E2D1A}" type="pres">
      <dgm:prSet presAssocID="{211B3D31-5A47-4159-9B71-DC42335BCD5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Öga med hel fyllning"/>
        </a:ext>
      </dgm:extLst>
    </dgm:pt>
    <dgm:pt modelId="{3B1CA6D9-6263-4EB8-9A36-6773A5F32B11}" type="pres">
      <dgm:prSet presAssocID="{211B3D31-5A47-4159-9B71-DC42335BCD5B}" presName="spaceRect" presStyleCnt="0"/>
      <dgm:spPr/>
    </dgm:pt>
    <dgm:pt modelId="{02015DB1-8836-4957-BDA7-14221C10E520}" type="pres">
      <dgm:prSet presAssocID="{211B3D31-5A47-4159-9B71-DC42335BCD5B}" presName="parTx" presStyleLbl="revTx" presStyleIdx="1" presStyleCnt="3" custScaleX="97386" custScaleY="92087" custLinFactNeighborX="-1079">
        <dgm:presLayoutVars>
          <dgm:chMax val="0"/>
          <dgm:chPref val="0"/>
        </dgm:presLayoutVars>
      </dgm:prSet>
      <dgm:spPr>
        <a:xfrm>
          <a:off x="1435590" y="1554201"/>
          <a:ext cx="9080009" cy="1242935"/>
        </a:xfrm>
        <a:prstGeom prst="rect">
          <a:avLst/>
        </a:prstGeom>
      </dgm:spPr>
      <dgm:t>
        <a:bodyPr/>
        <a:lstStyle/>
        <a:p>
          <a:endParaRPr lang="sv-SE"/>
        </a:p>
      </dgm:t>
    </dgm:pt>
    <dgm:pt modelId="{E2045846-2F9D-401B-A0F1-F41CA466C4EA}" type="pres">
      <dgm:prSet presAssocID="{83679C53-6107-4997-B6B4-5AAEA9972841}" presName="sibTrans" presStyleCnt="0"/>
      <dgm:spPr/>
    </dgm:pt>
    <dgm:pt modelId="{6A09518B-75E3-4860-9A36-64FFCBBF89C0}" type="pres">
      <dgm:prSet presAssocID="{88EF1926-DB4F-49CB-A47A-F95A37B94CCC}" presName="compNode" presStyleCnt="0"/>
      <dgm:spPr/>
    </dgm:pt>
    <dgm:pt modelId="{325A162A-FB21-46BE-928E-044E5E9979C1}" type="pres">
      <dgm:prSet presAssocID="{88EF1926-DB4F-49CB-A47A-F95A37B94CCC}" presName="bgRect" presStyleLbl="bgShp" presStyleIdx="2" presStyleCnt="3"/>
      <dgm: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gm:spPr>
    </dgm:pt>
    <dgm:pt modelId="{06D4021B-6A26-4FE0-A9EA-112263890ADA}" type="pres">
      <dgm:prSet presAssocID="{88EF1926-DB4F-49CB-A47A-F95A37B94CCC}" presName="iconRect" presStyleLbl="node1" presStyleIdx="2" presStyleCnt="3"/>
      <dgm:spPr>
        <a:blipFill rotWithShape="1">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Schackpjäser med hel fyllning"/>
        </a:ext>
      </dgm:extLst>
    </dgm:pt>
    <dgm:pt modelId="{4208D1E6-25C4-48AB-A8DB-A4733A4E9CD0}" type="pres">
      <dgm:prSet presAssocID="{88EF1926-DB4F-49CB-A47A-F95A37B94CCC}" presName="spaceRect" presStyleCnt="0"/>
      <dgm:spPr/>
    </dgm:pt>
    <dgm:pt modelId="{E8823E1C-0878-4081-A1CF-616B1604F525}" type="pres">
      <dgm:prSet presAssocID="{88EF1926-DB4F-49CB-A47A-F95A37B94CCC}" presName="parTx" presStyleLbl="revTx" presStyleIdx="2" presStyleCnt="3">
        <dgm:presLayoutVars>
          <dgm:chMax val="0"/>
          <dgm:chPref val="0"/>
        </dgm:presLayoutVars>
      </dgm:prSet>
      <dgm:spPr/>
      <dgm:t>
        <a:bodyPr/>
        <a:lstStyle/>
        <a:p>
          <a:endParaRPr lang="sv-SE"/>
        </a:p>
      </dgm:t>
    </dgm:pt>
  </dgm:ptLst>
  <dgm:cxnLst>
    <dgm:cxn modelId="{889ADB90-E80E-4631-80CA-78BA9C5BCABA}" srcId="{1F9F3218-C8AE-4F7C-9E8A-1DFE3E9DAACB}" destId="{9AE8B0FE-FE4B-47BE-A4B7-E7749464E20A}" srcOrd="0" destOrd="0" parTransId="{8741FB92-C881-4A63-811C-D06912C206B5}" sibTransId="{12267729-A832-4BA5-B207-AAE4EB38596C}"/>
    <dgm:cxn modelId="{0BF3DF08-2A86-45B4-9832-1508EF844E66}" srcId="{1F9F3218-C8AE-4F7C-9E8A-1DFE3E9DAACB}" destId="{211B3D31-5A47-4159-9B71-DC42335BCD5B}" srcOrd="1" destOrd="0" parTransId="{ADF01BCE-A2E0-4C19-AF56-036E67159AA5}" sibTransId="{83679C53-6107-4997-B6B4-5AAEA9972841}"/>
    <dgm:cxn modelId="{F82E5C68-58AB-45A9-B980-F44A4A21DA76}" srcId="{1F9F3218-C8AE-4F7C-9E8A-1DFE3E9DAACB}" destId="{88EF1926-DB4F-49CB-A47A-F95A37B94CCC}" srcOrd="2" destOrd="0" parTransId="{D17E4A17-D4E5-485E-AAEE-DE6ADC048BFF}" sibTransId="{1A230A44-F333-4C16-B407-C4EFCB3BAE96}"/>
    <dgm:cxn modelId="{60F4F060-4170-4220-9D8C-075BBB207AF6}" type="presOf" srcId="{9AE8B0FE-FE4B-47BE-A4B7-E7749464E20A}" destId="{9C326558-4224-4621-A07A-D32212E91584}" srcOrd="0" destOrd="0" presId="urn:microsoft.com/office/officeart/2018/2/layout/IconVerticalSolidList"/>
    <dgm:cxn modelId="{AD5D57FD-309B-4FE1-8A68-22E3006881AA}" type="presOf" srcId="{211B3D31-5A47-4159-9B71-DC42335BCD5B}" destId="{02015DB1-8836-4957-BDA7-14221C10E520}" srcOrd="0" destOrd="0" presId="urn:microsoft.com/office/officeart/2018/2/layout/IconVerticalSolidList"/>
    <dgm:cxn modelId="{91238307-C0BB-4F3D-B6AE-5766B8441BF7}" type="presOf" srcId="{1F9F3218-C8AE-4F7C-9E8A-1DFE3E9DAACB}" destId="{79930D45-B1D6-4FD3-8C9D-37F397411E25}" srcOrd="0" destOrd="0" presId="urn:microsoft.com/office/officeart/2018/2/layout/IconVerticalSolidList"/>
    <dgm:cxn modelId="{99CBD0BA-327F-4FD7-99D7-37166AEAB80B}" type="presOf" srcId="{88EF1926-DB4F-49CB-A47A-F95A37B94CCC}" destId="{E8823E1C-0878-4081-A1CF-616B1604F525}" srcOrd="0" destOrd="0" presId="urn:microsoft.com/office/officeart/2018/2/layout/IconVerticalSolidList"/>
    <dgm:cxn modelId="{7333A451-0447-45BF-A8B1-D5C02CC6ABF2}" type="presParOf" srcId="{79930D45-B1D6-4FD3-8C9D-37F397411E25}" destId="{FAA6E065-6CF1-443C-A74C-925BEC6E9E65}" srcOrd="0" destOrd="0" presId="urn:microsoft.com/office/officeart/2018/2/layout/IconVerticalSolidList"/>
    <dgm:cxn modelId="{CE7F436E-A0E4-4903-9DF3-E5868A5E4BF8}" type="presParOf" srcId="{FAA6E065-6CF1-443C-A74C-925BEC6E9E65}" destId="{B60103F2-E973-4982-B96A-EFF86637B371}" srcOrd="0" destOrd="0" presId="urn:microsoft.com/office/officeart/2018/2/layout/IconVerticalSolidList"/>
    <dgm:cxn modelId="{64546AFC-DA67-4EB7-A075-2300D7CFDA54}" type="presParOf" srcId="{FAA6E065-6CF1-443C-A74C-925BEC6E9E65}" destId="{95ECA743-AF11-45E3-8939-C65DB4E4ABF5}" srcOrd="1" destOrd="0" presId="urn:microsoft.com/office/officeart/2018/2/layout/IconVerticalSolidList"/>
    <dgm:cxn modelId="{E237CA43-1816-4BA4-A8B7-58DEF6D9243E}" type="presParOf" srcId="{FAA6E065-6CF1-443C-A74C-925BEC6E9E65}" destId="{D21451EC-2E7E-44C1-A952-5BA513696C0C}" srcOrd="2" destOrd="0" presId="urn:microsoft.com/office/officeart/2018/2/layout/IconVerticalSolidList"/>
    <dgm:cxn modelId="{3BA675B6-9590-4C74-B996-55BAD83D72CD}" type="presParOf" srcId="{FAA6E065-6CF1-443C-A74C-925BEC6E9E65}" destId="{9C326558-4224-4621-A07A-D32212E91584}" srcOrd="3" destOrd="0" presId="urn:microsoft.com/office/officeart/2018/2/layout/IconVerticalSolidList"/>
    <dgm:cxn modelId="{F127332A-7DB5-4860-8170-D6836797457F}" type="presParOf" srcId="{79930D45-B1D6-4FD3-8C9D-37F397411E25}" destId="{40B6F864-B88C-453A-8BD1-AF7310663E83}" srcOrd="1" destOrd="0" presId="urn:microsoft.com/office/officeart/2018/2/layout/IconVerticalSolidList"/>
    <dgm:cxn modelId="{ECDB0A49-FC8D-4E94-928C-9AB2296B2A5F}" type="presParOf" srcId="{79930D45-B1D6-4FD3-8C9D-37F397411E25}" destId="{6495E147-FCFD-4A9B-BBD9-DA30F31CA212}" srcOrd="2" destOrd="0" presId="urn:microsoft.com/office/officeart/2018/2/layout/IconVerticalSolidList"/>
    <dgm:cxn modelId="{4A123723-891C-46A1-821C-856764FF14D4}" type="presParOf" srcId="{6495E147-FCFD-4A9B-BBD9-DA30F31CA212}" destId="{BDE8E926-3D82-4140-989D-13C04D1C65AE}" srcOrd="0" destOrd="0" presId="urn:microsoft.com/office/officeart/2018/2/layout/IconVerticalSolidList"/>
    <dgm:cxn modelId="{DA1A6EFE-2482-4925-8A9F-14F9FB190B72}" type="presParOf" srcId="{6495E147-FCFD-4A9B-BBD9-DA30F31CA212}" destId="{2C9333CC-3928-4FC7-8631-1BE1281E2D1A}" srcOrd="1" destOrd="0" presId="urn:microsoft.com/office/officeart/2018/2/layout/IconVerticalSolidList"/>
    <dgm:cxn modelId="{232B6634-8946-43BD-8E5A-2A67CCDE5FB9}" type="presParOf" srcId="{6495E147-FCFD-4A9B-BBD9-DA30F31CA212}" destId="{3B1CA6D9-6263-4EB8-9A36-6773A5F32B11}" srcOrd="2" destOrd="0" presId="urn:microsoft.com/office/officeart/2018/2/layout/IconVerticalSolidList"/>
    <dgm:cxn modelId="{E4EEA699-562C-4C11-BEEB-0BB56DADD888}" type="presParOf" srcId="{6495E147-FCFD-4A9B-BBD9-DA30F31CA212}" destId="{02015DB1-8836-4957-BDA7-14221C10E520}" srcOrd="3" destOrd="0" presId="urn:microsoft.com/office/officeart/2018/2/layout/IconVerticalSolidList"/>
    <dgm:cxn modelId="{C07ECF29-CF2C-4A99-8CAA-BD7432BF7E4A}" type="presParOf" srcId="{79930D45-B1D6-4FD3-8C9D-37F397411E25}" destId="{E2045846-2F9D-401B-A0F1-F41CA466C4EA}" srcOrd="3" destOrd="0" presId="urn:microsoft.com/office/officeart/2018/2/layout/IconVerticalSolidList"/>
    <dgm:cxn modelId="{C868DA37-F87D-4EAC-8022-AD5044104314}" type="presParOf" srcId="{79930D45-B1D6-4FD3-8C9D-37F397411E25}" destId="{6A09518B-75E3-4860-9A36-64FFCBBF89C0}" srcOrd="4" destOrd="0" presId="urn:microsoft.com/office/officeart/2018/2/layout/IconVerticalSolidList"/>
    <dgm:cxn modelId="{1F63F4A2-C3F9-494C-B5DF-E302B7664526}" type="presParOf" srcId="{6A09518B-75E3-4860-9A36-64FFCBBF89C0}" destId="{325A162A-FB21-46BE-928E-044E5E9979C1}" srcOrd="0" destOrd="0" presId="urn:microsoft.com/office/officeart/2018/2/layout/IconVerticalSolidList"/>
    <dgm:cxn modelId="{32176B8D-E5F9-4010-B06C-D1055301DD0E}" type="presParOf" srcId="{6A09518B-75E3-4860-9A36-64FFCBBF89C0}" destId="{06D4021B-6A26-4FE0-A9EA-112263890ADA}" srcOrd="1" destOrd="0" presId="urn:microsoft.com/office/officeart/2018/2/layout/IconVerticalSolidList"/>
    <dgm:cxn modelId="{F8824D2B-16C5-406F-95CB-4D04CC2A2222}" type="presParOf" srcId="{6A09518B-75E3-4860-9A36-64FFCBBF89C0}" destId="{4208D1E6-25C4-48AB-A8DB-A4733A4E9CD0}" srcOrd="2" destOrd="0" presId="urn:microsoft.com/office/officeart/2018/2/layout/IconVerticalSolidList"/>
    <dgm:cxn modelId="{880FBFEC-3DD7-4935-A486-9C59E4A39CC6}" type="presParOf" srcId="{6A09518B-75E3-4860-9A36-64FFCBBF89C0}" destId="{E8823E1C-0878-4081-A1CF-616B1604F5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ECE977-0E72-4E51-99D3-859D5DBF2FB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E3E3419-19F2-4656-9DED-0AFFD072ED8F}">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nationellt</a:t>
          </a:r>
          <a:r>
            <a:rPr lang="en-US" b="1" dirty="0"/>
            <a:t> </a:t>
          </a:r>
          <a:r>
            <a:rPr lang="en-US" b="1" dirty="0" err="1"/>
            <a:t>nätverk</a:t>
          </a:r>
          <a:r>
            <a:rPr lang="en-US" b="1" dirty="0"/>
            <a:t> av </a:t>
          </a:r>
          <a:r>
            <a:rPr lang="en-US" b="1" dirty="0" err="1"/>
            <a:t>personer</a:t>
          </a:r>
          <a:r>
            <a:rPr lang="en-US" b="1" dirty="0"/>
            <a:t> med </a:t>
          </a:r>
          <a:r>
            <a:rPr lang="en-US" b="1" dirty="0" err="1"/>
            <a:t>hög</a:t>
          </a:r>
          <a:r>
            <a:rPr lang="en-US" b="1" dirty="0"/>
            <a:t> </a:t>
          </a:r>
          <a:r>
            <a:rPr lang="en-US" b="1" dirty="0" err="1"/>
            <a:t>kompetens</a:t>
          </a:r>
          <a:r>
            <a:rPr lang="en-US" b="1" dirty="0"/>
            <a:t> </a:t>
          </a:r>
          <a:r>
            <a:rPr lang="en-US" b="1" dirty="0" err="1"/>
            <a:t>inom</a:t>
          </a:r>
          <a:r>
            <a:rPr lang="en-US" b="1" dirty="0"/>
            <a:t> </a:t>
          </a:r>
          <a:r>
            <a:rPr lang="en-US" b="1" dirty="0" err="1"/>
            <a:t>hälsofrämjande</a:t>
          </a:r>
          <a:r>
            <a:rPr lang="en-US" b="1" dirty="0"/>
            <a:t> </a:t>
          </a:r>
          <a:r>
            <a:rPr lang="en-US" b="1" dirty="0" err="1"/>
            <a:t>och</a:t>
          </a:r>
          <a:r>
            <a:rPr lang="en-US" b="1" dirty="0"/>
            <a:t> </a:t>
          </a:r>
          <a:r>
            <a:rPr lang="en-US" b="1" dirty="0" err="1"/>
            <a:t>förebyggande</a:t>
          </a:r>
          <a:r>
            <a:rPr lang="en-US" b="1" dirty="0"/>
            <a:t> </a:t>
          </a:r>
          <a:r>
            <a:rPr lang="en-US" b="1" dirty="0" err="1"/>
            <a:t>hälso</a:t>
          </a:r>
          <a:r>
            <a:rPr lang="en-US" b="1" dirty="0"/>
            <a:t>- </a:t>
          </a:r>
          <a:r>
            <a:rPr lang="en-US" b="1" dirty="0" err="1"/>
            <a:t>och</a:t>
          </a:r>
          <a:r>
            <a:rPr lang="en-US" b="1" dirty="0"/>
            <a:t> </a:t>
          </a:r>
          <a:r>
            <a:rPr lang="en-US" b="1" dirty="0" err="1"/>
            <a:t>sjukvård</a:t>
          </a:r>
          <a:r>
            <a:rPr lang="en-US" b="1" dirty="0"/>
            <a:t>.</a:t>
          </a:r>
        </a:p>
      </dgm:t>
    </dgm:pt>
    <dgm:pt modelId="{30A92002-E57A-4E91-9019-87ED432002DB}" type="parTrans" cxnId="{FF9C8B49-D969-44B4-9CE5-3688C9A462C2}">
      <dgm:prSet/>
      <dgm:spPr/>
      <dgm:t>
        <a:bodyPr/>
        <a:lstStyle/>
        <a:p>
          <a:endParaRPr lang="en-US"/>
        </a:p>
      </dgm:t>
    </dgm:pt>
    <dgm:pt modelId="{F04BD33B-C97D-4F1B-A8D0-C08758306CEF}" type="sibTrans" cxnId="{FF9C8B49-D969-44B4-9CE5-3688C9A462C2}">
      <dgm:prSet/>
      <dgm:spPr/>
      <dgm:t>
        <a:bodyPr/>
        <a:lstStyle/>
        <a:p>
          <a:endParaRPr lang="en-US"/>
        </a:p>
      </dgm:t>
    </dgm:pt>
    <dgm:pt modelId="{365DA5F7-4777-434C-8FE5-DCB638514B7E}">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nätverk</a:t>
          </a:r>
          <a:r>
            <a:rPr lang="en-US" b="1" dirty="0"/>
            <a:t> med </a:t>
          </a:r>
          <a:r>
            <a:rPr lang="en-US" b="1" dirty="0" err="1"/>
            <a:t>syfte</a:t>
          </a:r>
          <a:r>
            <a:rPr lang="en-US" b="1" dirty="0"/>
            <a:t> </a:t>
          </a:r>
          <a:r>
            <a:rPr lang="en-US" b="1" dirty="0" err="1"/>
            <a:t>är</a:t>
          </a:r>
          <a:r>
            <a:rPr lang="en-US" b="1" dirty="0"/>
            <a:t> </a:t>
          </a:r>
          <a:r>
            <a:rPr lang="en-US" b="1" dirty="0" err="1"/>
            <a:t>att</a:t>
          </a:r>
          <a:r>
            <a:rPr lang="en-US" b="1" dirty="0"/>
            <a:t> </a:t>
          </a:r>
          <a:r>
            <a:rPr lang="en-US" b="1" dirty="0" err="1"/>
            <a:t>stödja</a:t>
          </a:r>
          <a:r>
            <a:rPr lang="en-US" b="1" dirty="0"/>
            <a:t> </a:t>
          </a:r>
          <a:r>
            <a:rPr lang="en-US" b="1" dirty="0" err="1"/>
            <a:t>hälsoorientering</a:t>
          </a:r>
          <a:r>
            <a:rPr lang="en-US" b="1" dirty="0"/>
            <a:t> </a:t>
          </a:r>
          <a:r>
            <a:rPr lang="en-US" b="1" dirty="0" err="1"/>
            <a:t>i</a:t>
          </a:r>
          <a:r>
            <a:rPr lang="en-US" b="1" dirty="0"/>
            <a:t> </a:t>
          </a:r>
          <a:r>
            <a:rPr lang="en-US" b="1" dirty="0" err="1"/>
            <a:t>svensk</a:t>
          </a:r>
          <a:r>
            <a:rPr lang="en-US" b="1" dirty="0"/>
            <a:t> </a:t>
          </a:r>
          <a:r>
            <a:rPr lang="en-US" b="1" dirty="0" err="1"/>
            <a:t>hälso</a:t>
          </a:r>
          <a:r>
            <a:rPr lang="en-US" b="1" dirty="0"/>
            <a:t>- </a:t>
          </a:r>
          <a:r>
            <a:rPr lang="en-US" b="1" dirty="0" err="1"/>
            <a:t>och</a:t>
          </a:r>
          <a:r>
            <a:rPr lang="en-US" b="1" dirty="0"/>
            <a:t> </a:t>
          </a:r>
          <a:r>
            <a:rPr lang="en-US" b="1" dirty="0" err="1"/>
            <a:t>sjukvård</a:t>
          </a:r>
          <a:r>
            <a:rPr lang="en-US" b="1" dirty="0"/>
            <a:t>.</a:t>
          </a:r>
        </a:p>
      </dgm:t>
    </dgm:pt>
    <dgm:pt modelId="{8AC48A51-53B9-4F6F-B035-D478BAF2306C}" type="parTrans" cxnId="{4D08075F-080F-48F0-9219-DF6C73C45923}">
      <dgm:prSet/>
      <dgm:spPr/>
      <dgm:t>
        <a:bodyPr/>
        <a:lstStyle/>
        <a:p>
          <a:endParaRPr lang="en-US"/>
        </a:p>
      </dgm:t>
    </dgm:pt>
    <dgm:pt modelId="{CE548826-62FD-4ECD-8536-67F4BA56CC39}" type="sibTrans" cxnId="{4D08075F-080F-48F0-9219-DF6C73C45923}">
      <dgm:prSet/>
      <dgm:spPr/>
      <dgm:t>
        <a:bodyPr/>
        <a:lstStyle/>
        <a:p>
          <a:endParaRPr lang="en-US"/>
        </a:p>
      </dgm:t>
    </dgm:pt>
    <dgm:pt modelId="{7F5A2AB4-85C5-4F9C-B7C1-A8D3C0252784}">
      <dgm:prSet/>
      <dgm:spPr/>
      <dgm:t>
        <a:bodyPr/>
        <a:lstStyle/>
        <a:p>
          <a:pPr>
            <a:defRPr cap="all"/>
          </a:pPr>
          <a:r>
            <a:rPr lang="en-US" b="1" dirty="0"/>
            <a:t>HFS </a:t>
          </a:r>
          <a:r>
            <a:rPr lang="en-US" b="1" dirty="0" err="1"/>
            <a:t>är</a:t>
          </a:r>
          <a:r>
            <a:rPr lang="en-US" b="1" dirty="0"/>
            <a:t> </a:t>
          </a:r>
          <a:r>
            <a:rPr lang="en-US" b="1" dirty="0" err="1"/>
            <a:t>ett</a:t>
          </a:r>
          <a:r>
            <a:rPr lang="en-US" b="1" dirty="0"/>
            <a:t> </a:t>
          </a:r>
          <a:r>
            <a:rPr lang="en-US" b="1" dirty="0" err="1"/>
            <a:t>nätverk</a:t>
          </a:r>
          <a:r>
            <a:rPr lang="en-US" b="1" dirty="0"/>
            <a:t> </a:t>
          </a:r>
          <a:r>
            <a:rPr lang="en-US" b="1" dirty="0" err="1"/>
            <a:t>som</a:t>
          </a:r>
          <a:r>
            <a:rPr lang="en-US" b="1" dirty="0"/>
            <a:t> </a:t>
          </a:r>
          <a:r>
            <a:rPr lang="en-US" b="1" dirty="0" err="1"/>
            <a:t>sprider</a:t>
          </a:r>
          <a:r>
            <a:rPr lang="en-US" b="1" dirty="0"/>
            <a:t> </a:t>
          </a:r>
          <a:r>
            <a:rPr lang="en-US" b="1" dirty="0" err="1"/>
            <a:t>kunskap</a:t>
          </a:r>
          <a:r>
            <a:rPr lang="en-US" b="1" dirty="0"/>
            <a:t>, </a:t>
          </a:r>
          <a:r>
            <a:rPr lang="en-US" b="1" dirty="0" err="1"/>
            <a:t>inspirerar</a:t>
          </a:r>
          <a:r>
            <a:rPr lang="en-US" b="1" dirty="0"/>
            <a:t> </a:t>
          </a:r>
          <a:r>
            <a:rPr lang="en-US" b="1" dirty="0" err="1"/>
            <a:t>och</a:t>
          </a:r>
          <a:r>
            <a:rPr lang="en-US" b="1" dirty="0"/>
            <a:t> </a:t>
          </a:r>
          <a:r>
            <a:rPr lang="en-US" b="1"/>
            <a:t>påverkar</a:t>
          </a:r>
          <a:r>
            <a:rPr lang="en-US" b="1" dirty="0"/>
            <a:t> </a:t>
          </a:r>
          <a:r>
            <a:rPr lang="en-US" b="1" dirty="0" err="1"/>
            <a:t>inom</a:t>
          </a:r>
          <a:r>
            <a:rPr lang="en-US" b="1" dirty="0"/>
            <a:t> </a:t>
          </a:r>
          <a:r>
            <a:rPr lang="en-US" b="1" dirty="0" err="1"/>
            <a:t>perspektiven</a:t>
          </a:r>
          <a:r>
            <a:rPr lang="en-US" b="1" dirty="0"/>
            <a:t> </a:t>
          </a:r>
          <a:r>
            <a:rPr lang="en-US" b="1" dirty="0" err="1"/>
            <a:t>styrning</a:t>
          </a:r>
          <a:r>
            <a:rPr lang="en-US" b="1" dirty="0"/>
            <a:t> </a:t>
          </a:r>
          <a:r>
            <a:rPr lang="en-US" b="1" dirty="0" err="1"/>
            <a:t>och</a:t>
          </a:r>
          <a:r>
            <a:rPr lang="en-US" b="1" dirty="0"/>
            <a:t> </a:t>
          </a:r>
          <a:r>
            <a:rPr lang="en-US" b="1" dirty="0" err="1"/>
            <a:t>ledning</a:t>
          </a:r>
          <a:r>
            <a:rPr lang="en-US" b="1" dirty="0"/>
            <a:t>, </a:t>
          </a:r>
          <a:r>
            <a:rPr lang="en-US" b="1" dirty="0" err="1"/>
            <a:t>befolkning</a:t>
          </a:r>
          <a:r>
            <a:rPr lang="en-US" b="1" dirty="0"/>
            <a:t>, patient </a:t>
          </a:r>
          <a:r>
            <a:rPr lang="en-US" b="1" dirty="0" err="1"/>
            <a:t>och</a:t>
          </a:r>
          <a:r>
            <a:rPr lang="en-US" b="1" dirty="0"/>
            <a:t> </a:t>
          </a:r>
          <a:r>
            <a:rPr lang="en-US" b="1" dirty="0" err="1"/>
            <a:t>medarbetare</a:t>
          </a:r>
          <a:r>
            <a:rPr lang="en-US" b="1" dirty="0"/>
            <a:t>.</a:t>
          </a:r>
        </a:p>
      </dgm:t>
    </dgm:pt>
    <dgm:pt modelId="{0B784676-DF6C-4EDD-9B47-611EA9990FE4}" type="parTrans" cxnId="{5DA1E23C-55CB-445E-91E6-3D0190434C0F}">
      <dgm:prSet/>
      <dgm:spPr/>
      <dgm:t>
        <a:bodyPr/>
        <a:lstStyle/>
        <a:p>
          <a:endParaRPr lang="en-US"/>
        </a:p>
      </dgm:t>
    </dgm:pt>
    <dgm:pt modelId="{1C7A312A-B6BA-48B0-B24F-6540F9FFF819}" type="sibTrans" cxnId="{5DA1E23C-55CB-445E-91E6-3D0190434C0F}">
      <dgm:prSet/>
      <dgm:spPr/>
      <dgm:t>
        <a:bodyPr/>
        <a:lstStyle/>
        <a:p>
          <a:endParaRPr lang="en-US"/>
        </a:p>
      </dgm:t>
    </dgm:pt>
    <dgm:pt modelId="{8F65DCA4-1F71-40AF-8119-C9443098C844}" type="pres">
      <dgm:prSet presAssocID="{30ECE977-0E72-4E51-99D3-859D5DBF2FB9}" presName="root" presStyleCnt="0">
        <dgm:presLayoutVars>
          <dgm:dir/>
          <dgm:resizeHandles val="exact"/>
        </dgm:presLayoutVars>
      </dgm:prSet>
      <dgm:spPr/>
      <dgm:t>
        <a:bodyPr/>
        <a:lstStyle/>
        <a:p>
          <a:endParaRPr lang="sv-SE"/>
        </a:p>
      </dgm:t>
    </dgm:pt>
    <dgm:pt modelId="{09D4282C-8D05-4661-A66F-7E16710B1CB3}" type="pres">
      <dgm:prSet presAssocID="{3E3E3419-19F2-4656-9DED-0AFFD072ED8F}" presName="compNode" presStyleCnt="0"/>
      <dgm:spPr/>
    </dgm:pt>
    <dgm:pt modelId="{98FC24E6-4B1C-408C-B4D1-773A8D4F9EFD}" type="pres">
      <dgm:prSet presAssocID="{3E3E3419-19F2-4656-9DED-0AFFD072ED8F}" presName="iconBgRect" presStyleLbl="bgShp" presStyleIdx="0" presStyleCnt="3"/>
      <dgm:spPr>
        <a:solidFill>
          <a:srgbClr val="45752B"/>
        </a:solidFill>
        <a:effectLst>
          <a:outerShdw blurRad="152400" dist="317500" dir="5400000" sx="90000" sy="-19000" rotWithShape="0">
            <a:prstClr val="black">
              <a:alpha val="15000"/>
            </a:prstClr>
          </a:outerShdw>
        </a:effectLst>
      </dgm:spPr>
    </dgm:pt>
    <dgm:pt modelId="{3729F15D-3C33-46D4-9DAF-2E6000094E9B}" type="pres">
      <dgm:prSet presAssocID="{3E3E3419-19F2-4656-9DED-0AFFD072ED8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nslutningar med hel fyllning"/>
        </a:ext>
      </dgm:extLst>
    </dgm:pt>
    <dgm:pt modelId="{8323F7F9-2CC6-4F46-871F-B0619140671C}" type="pres">
      <dgm:prSet presAssocID="{3E3E3419-19F2-4656-9DED-0AFFD072ED8F}" presName="spaceRect" presStyleCnt="0"/>
      <dgm:spPr/>
    </dgm:pt>
    <dgm:pt modelId="{0B539976-D937-48F0-B062-00560EADAAA7}" type="pres">
      <dgm:prSet presAssocID="{3E3E3419-19F2-4656-9DED-0AFFD072ED8F}" presName="textRect" presStyleLbl="revTx" presStyleIdx="0" presStyleCnt="3">
        <dgm:presLayoutVars>
          <dgm:chMax val="1"/>
          <dgm:chPref val="1"/>
        </dgm:presLayoutVars>
      </dgm:prSet>
      <dgm:spPr/>
      <dgm:t>
        <a:bodyPr/>
        <a:lstStyle/>
        <a:p>
          <a:endParaRPr lang="sv-SE"/>
        </a:p>
      </dgm:t>
    </dgm:pt>
    <dgm:pt modelId="{9EF89580-2ACE-43F3-B96E-DF95934A5587}" type="pres">
      <dgm:prSet presAssocID="{F04BD33B-C97D-4F1B-A8D0-C08758306CEF}" presName="sibTrans" presStyleCnt="0"/>
      <dgm:spPr/>
    </dgm:pt>
    <dgm:pt modelId="{FE4477FD-9041-4812-AB3F-25E874C96AEB}" type="pres">
      <dgm:prSet presAssocID="{365DA5F7-4777-434C-8FE5-DCB638514B7E}" presName="compNode" presStyleCnt="0"/>
      <dgm:spPr/>
    </dgm:pt>
    <dgm:pt modelId="{ECF623DF-635B-4FF6-AE78-03A3D8120914}" type="pres">
      <dgm:prSet presAssocID="{365DA5F7-4777-434C-8FE5-DCB638514B7E}" presName="iconBgRect" presStyleLbl="bgShp" presStyleIdx="1" presStyleCnt="3"/>
      <dgm:spPr>
        <a:solidFill>
          <a:srgbClr val="45752B"/>
        </a:solidFill>
        <a:effectLst>
          <a:outerShdw blurRad="152400" dist="317500" dir="5400000" sx="90000" sy="-19000" rotWithShape="0">
            <a:prstClr val="black">
              <a:alpha val="15000"/>
            </a:prstClr>
          </a:outerShdw>
        </a:effectLst>
      </dgm:spPr>
    </dgm:pt>
    <dgm:pt modelId="{4660CBFF-5F5D-409E-A302-93F09FF21064}" type="pres">
      <dgm:prSet presAssocID="{365DA5F7-4777-434C-8FE5-DCB638514B7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Meditation med hel fyllning"/>
        </a:ext>
      </dgm:extLst>
    </dgm:pt>
    <dgm:pt modelId="{F5E9EF6E-2676-492F-9DE1-237078A78F31}" type="pres">
      <dgm:prSet presAssocID="{365DA5F7-4777-434C-8FE5-DCB638514B7E}" presName="spaceRect" presStyleCnt="0"/>
      <dgm:spPr/>
    </dgm:pt>
    <dgm:pt modelId="{729AFC69-2A46-46AD-807A-DC6810604723}" type="pres">
      <dgm:prSet presAssocID="{365DA5F7-4777-434C-8FE5-DCB638514B7E}" presName="textRect" presStyleLbl="revTx" presStyleIdx="1" presStyleCnt="3">
        <dgm:presLayoutVars>
          <dgm:chMax val="1"/>
          <dgm:chPref val="1"/>
        </dgm:presLayoutVars>
      </dgm:prSet>
      <dgm:spPr/>
      <dgm:t>
        <a:bodyPr/>
        <a:lstStyle/>
        <a:p>
          <a:endParaRPr lang="sv-SE"/>
        </a:p>
      </dgm:t>
    </dgm:pt>
    <dgm:pt modelId="{B4E1A011-C5EA-4738-A032-7A799B8AFBA4}" type="pres">
      <dgm:prSet presAssocID="{CE548826-62FD-4ECD-8536-67F4BA56CC39}" presName="sibTrans" presStyleCnt="0"/>
      <dgm:spPr/>
    </dgm:pt>
    <dgm:pt modelId="{4BD5CFA5-DF07-46A2-A6E1-70D4570B4680}" type="pres">
      <dgm:prSet presAssocID="{7F5A2AB4-85C5-4F9C-B7C1-A8D3C0252784}" presName="compNode" presStyleCnt="0"/>
      <dgm:spPr/>
    </dgm:pt>
    <dgm:pt modelId="{001CB101-75F0-40C3-9EE4-EAA3690FEEB4}" type="pres">
      <dgm:prSet presAssocID="{7F5A2AB4-85C5-4F9C-B7C1-A8D3C0252784}" presName="iconBgRect" presStyleLbl="bgShp" presStyleIdx="2" presStyleCnt="3"/>
      <dgm:spPr>
        <a:solidFill>
          <a:srgbClr val="45752B"/>
        </a:solidFill>
        <a:effectLst>
          <a:outerShdw blurRad="152400" dist="317500" dir="5400000" sx="90000" sy="-19000" rotWithShape="0">
            <a:prstClr val="black">
              <a:alpha val="15000"/>
            </a:prstClr>
          </a:outerShdw>
        </a:effectLst>
      </dgm:spPr>
    </dgm:pt>
    <dgm:pt modelId="{FB7FFAB4-4EFB-4E50-8A9D-43300C18E686}" type="pres">
      <dgm:prSet presAssocID="{7F5A2AB4-85C5-4F9C-B7C1-A8D3C025278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a:effectLst/>
      </dgm:spPr>
      <dgm:extLst>
        <a:ext uri="{E40237B7-FDA0-4F09-8148-C483321AD2D9}">
          <dgm14:cNvPr xmlns:dgm14="http://schemas.microsoft.com/office/drawing/2010/diagram" id="0" name="" descr="Öga med hel fyllning"/>
        </a:ext>
      </dgm:extLst>
    </dgm:pt>
    <dgm:pt modelId="{ABB154BE-D347-4095-9DC4-CAB79A504765}" type="pres">
      <dgm:prSet presAssocID="{7F5A2AB4-85C5-4F9C-B7C1-A8D3C0252784}" presName="spaceRect" presStyleCnt="0"/>
      <dgm:spPr/>
    </dgm:pt>
    <dgm:pt modelId="{3B1A2C3B-D643-4D08-9176-28909B678BBA}" type="pres">
      <dgm:prSet presAssocID="{7F5A2AB4-85C5-4F9C-B7C1-A8D3C0252784}" presName="textRect" presStyleLbl="revTx" presStyleIdx="2" presStyleCnt="3">
        <dgm:presLayoutVars>
          <dgm:chMax val="1"/>
          <dgm:chPref val="1"/>
        </dgm:presLayoutVars>
      </dgm:prSet>
      <dgm:spPr/>
      <dgm:t>
        <a:bodyPr/>
        <a:lstStyle/>
        <a:p>
          <a:endParaRPr lang="sv-SE"/>
        </a:p>
      </dgm:t>
    </dgm:pt>
  </dgm:ptLst>
  <dgm:cxnLst>
    <dgm:cxn modelId="{15DE51EB-F60B-47DD-98BA-63175A9D266D}" type="presOf" srcId="{3E3E3419-19F2-4656-9DED-0AFFD072ED8F}" destId="{0B539976-D937-48F0-B062-00560EADAAA7}" srcOrd="0" destOrd="0" presId="urn:microsoft.com/office/officeart/2018/5/layout/IconCircleLabelList"/>
    <dgm:cxn modelId="{5DA1E23C-55CB-445E-91E6-3D0190434C0F}" srcId="{30ECE977-0E72-4E51-99D3-859D5DBF2FB9}" destId="{7F5A2AB4-85C5-4F9C-B7C1-A8D3C0252784}" srcOrd="2" destOrd="0" parTransId="{0B784676-DF6C-4EDD-9B47-611EA9990FE4}" sibTransId="{1C7A312A-B6BA-48B0-B24F-6540F9FFF819}"/>
    <dgm:cxn modelId="{4D08075F-080F-48F0-9219-DF6C73C45923}" srcId="{30ECE977-0E72-4E51-99D3-859D5DBF2FB9}" destId="{365DA5F7-4777-434C-8FE5-DCB638514B7E}" srcOrd="1" destOrd="0" parTransId="{8AC48A51-53B9-4F6F-B035-D478BAF2306C}" sibTransId="{CE548826-62FD-4ECD-8536-67F4BA56CC39}"/>
    <dgm:cxn modelId="{741CC9FC-0E2F-42BB-8126-0CDD2835E937}" type="presOf" srcId="{365DA5F7-4777-434C-8FE5-DCB638514B7E}" destId="{729AFC69-2A46-46AD-807A-DC6810604723}" srcOrd="0" destOrd="0" presId="urn:microsoft.com/office/officeart/2018/5/layout/IconCircleLabelList"/>
    <dgm:cxn modelId="{8B5F9154-8717-42F7-835A-5B4AC95D450D}" type="presOf" srcId="{7F5A2AB4-85C5-4F9C-B7C1-A8D3C0252784}" destId="{3B1A2C3B-D643-4D08-9176-28909B678BBA}" srcOrd="0" destOrd="0" presId="urn:microsoft.com/office/officeart/2018/5/layout/IconCircleLabelList"/>
    <dgm:cxn modelId="{A1A187CF-F2E5-48CF-82ED-FC14B79DC8B5}" type="presOf" srcId="{30ECE977-0E72-4E51-99D3-859D5DBF2FB9}" destId="{8F65DCA4-1F71-40AF-8119-C9443098C844}" srcOrd="0" destOrd="0" presId="urn:microsoft.com/office/officeart/2018/5/layout/IconCircleLabelList"/>
    <dgm:cxn modelId="{FF9C8B49-D969-44B4-9CE5-3688C9A462C2}" srcId="{30ECE977-0E72-4E51-99D3-859D5DBF2FB9}" destId="{3E3E3419-19F2-4656-9DED-0AFFD072ED8F}" srcOrd="0" destOrd="0" parTransId="{30A92002-E57A-4E91-9019-87ED432002DB}" sibTransId="{F04BD33B-C97D-4F1B-A8D0-C08758306CEF}"/>
    <dgm:cxn modelId="{E9EB747D-0770-4FA0-9009-911B5EE5D1BF}" type="presParOf" srcId="{8F65DCA4-1F71-40AF-8119-C9443098C844}" destId="{09D4282C-8D05-4661-A66F-7E16710B1CB3}" srcOrd="0" destOrd="0" presId="urn:microsoft.com/office/officeart/2018/5/layout/IconCircleLabelList"/>
    <dgm:cxn modelId="{34BDFDA0-F298-41F8-816B-1F69ABE8C7ED}" type="presParOf" srcId="{09D4282C-8D05-4661-A66F-7E16710B1CB3}" destId="{98FC24E6-4B1C-408C-B4D1-773A8D4F9EFD}" srcOrd="0" destOrd="0" presId="urn:microsoft.com/office/officeart/2018/5/layout/IconCircleLabelList"/>
    <dgm:cxn modelId="{495679BC-BA5E-423D-A5FA-7DB1FECF0A0E}" type="presParOf" srcId="{09D4282C-8D05-4661-A66F-7E16710B1CB3}" destId="{3729F15D-3C33-46D4-9DAF-2E6000094E9B}" srcOrd="1" destOrd="0" presId="urn:microsoft.com/office/officeart/2018/5/layout/IconCircleLabelList"/>
    <dgm:cxn modelId="{14A5F5DF-D019-40F0-9139-FBF06B61FB3D}" type="presParOf" srcId="{09D4282C-8D05-4661-A66F-7E16710B1CB3}" destId="{8323F7F9-2CC6-4F46-871F-B0619140671C}" srcOrd="2" destOrd="0" presId="urn:microsoft.com/office/officeart/2018/5/layout/IconCircleLabelList"/>
    <dgm:cxn modelId="{6F6B7BC0-66C5-44C5-A1B4-98D931EE9B6B}" type="presParOf" srcId="{09D4282C-8D05-4661-A66F-7E16710B1CB3}" destId="{0B539976-D937-48F0-B062-00560EADAAA7}" srcOrd="3" destOrd="0" presId="urn:microsoft.com/office/officeart/2018/5/layout/IconCircleLabelList"/>
    <dgm:cxn modelId="{33849C9C-D472-4DA2-83FE-45605C09B1DF}" type="presParOf" srcId="{8F65DCA4-1F71-40AF-8119-C9443098C844}" destId="{9EF89580-2ACE-43F3-B96E-DF95934A5587}" srcOrd="1" destOrd="0" presId="urn:microsoft.com/office/officeart/2018/5/layout/IconCircleLabelList"/>
    <dgm:cxn modelId="{66EEB983-21F8-4CA2-BA1B-02CF44515370}" type="presParOf" srcId="{8F65DCA4-1F71-40AF-8119-C9443098C844}" destId="{FE4477FD-9041-4812-AB3F-25E874C96AEB}" srcOrd="2" destOrd="0" presId="urn:microsoft.com/office/officeart/2018/5/layout/IconCircleLabelList"/>
    <dgm:cxn modelId="{729657E2-7B4F-4C74-8EB4-B02A0EDEB05D}" type="presParOf" srcId="{FE4477FD-9041-4812-AB3F-25E874C96AEB}" destId="{ECF623DF-635B-4FF6-AE78-03A3D8120914}" srcOrd="0" destOrd="0" presId="urn:microsoft.com/office/officeart/2018/5/layout/IconCircleLabelList"/>
    <dgm:cxn modelId="{2B09CFBE-E57D-4B86-84F9-1917859F04BC}" type="presParOf" srcId="{FE4477FD-9041-4812-AB3F-25E874C96AEB}" destId="{4660CBFF-5F5D-409E-A302-93F09FF21064}" srcOrd="1" destOrd="0" presId="urn:microsoft.com/office/officeart/2018/5/layout/IconCircleLabelList"/>
    <dgm:cxn modelId="{6D238B9C-374E-41DE-ADAA-72C859D53FCC}" type="presParOf" srcId="{FE4477FD-9041-4812-AB3F-25E874C96AEB}" destId="{F5E9EF6E-2676-492F-9DE1-237078A78F31}" srcOrd="2" destOrd="0" presId="urn:microsoft.com/office/officeart/2018/5/layout/IconCircleLabelList"/>
    <dgm:cxn modelId="{AA0B859E-C5E5-4959-9AC2-FDF91FF9F934}" type="presParOf" srcId="{FE4477FD-9041-4812-AB3F-25E874C96AEB}" destId="{729AFC69-2A46-46AD-807A-DC6810604723}" srcOrd="3" destOrd="0" presId="urn:microsoft.com/office/officeart/2018/5/layout/IconCircleLabelList"/>
    <dgm:cxn modelId="{23CBA301-FB87-4310-9BA7-4CA97D263780}" type="presParOf" srcId="{8F65DCA4-1F71-40AF-8119-C9443098C844}" destId="{B4E1A011-C5EA-4738-A032-7A799B8AFBA4}" srcOrd="3" destOrd="0" presId="urn:microsoft.com/office/officeart/2018/5/layout/IconCircleLabelList"/>
    <dgm:cxn modelId="{D2A34610-1F44-4408-9257-275E38FF82BF}" type="presParOf" srcId="{8F65DCA4-1F71-40AF-8119-C9443098C844}" destId="{4BD5CFA5-DF07-46A2-A6E1-70D4570B4680}" srcOrd="4" destOrd="0" presId="urn:microsoft.com/office/officeart/2018/5/layout/IconCircleLabelList"/>
    <dgm:cxn modelId="{B92ABD7D-97D2-4E4E-9D82-706B1B8FE9A7}" type="presParOf" srcId="{4BD5CFA5-DF07-46A2-A6E1-70D4570B4680}" destId="{001CB101-75F0-40C3-9EE4-EAA3690FEEB4}" srcOrd="0" destOrd="0" presId="urn:microsoft.com/office/officeart/2018/5/layout/IconCircleLabelList"/>
    <dgm:cxn modelId="{66F139F2-83E5-49A8-B31A-7123B7CAF160}" type="presParOf" srcId="{4BD5CFA5-DF07-46A2-A6E1-70D4570B4680}" destId="{FB7FFAB4-4EFB-4E50-8A9D-43300C18E686}" srcOrd="1" destOrd="0" presId="urn:microsoft.com/office/officeart/2018/5/layout/IconCircleLabelList"/>
    <dgm:cxn modelId="{F94A6827-F0AC-465C-9008-B6DA66174CDE}" type="presParOf" srcId="{4BD5CFA5-DF07-46A2-A6E1-70D4570B4680}" destId="{ABB154BE-D347-4095-9DC4-CAB79A504765}" srcOrd="2" destOrd="0" presId="urn:microsoft.com/office/officeart/2018/5/layout/IconCircleLabelList"/>
    <dgm:cxn modelId="{6B067809-1116-4265-A301-EFB75AE82B83}" type="presParOf" srcId="{4BD5CFA5-DF07-46A2-A6E1-70D4570B4680}" destId="{3B1A2C3B-D643-4D08-9176-28909B678BB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552D-7F01-5540-8B35-931AFC94CB14}">
      <dsp:nvSpPr>
        <dsp:cNvPr id="0" name=""/>
        <dsp:cNvSpPr/>
      </dsp:nvSpPr>
      <dsp:spPr>
        <a:xfrm>
          <a:off x="4343" y="19025"/>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Styr- och ledningsperspektivet</a:t>
          </a:r>
          <a:endParaRPr lang="en-US" sz="1300" kern="1200"/>
        </a:p>
      </dsp:txBody>
      <dsp:txXfrm>
        <a:off x="4343" y="19025"/>
        <a:ext cx="2611759" cy="374400"/>
      </dsp:txXfrm>
    </dsp:sp>
    <dsp:sp modelId="{EF26C121-0A35-5E45-8BDD-942D2954AC25}">
      <dsp:nvSpPr>
        <dsp:cNvPr id="0" name=""/>
        <dsp:cNvSpPr/>
      </dsp:nvSpPr>
      <dsp:spPr>
        <a:xfrm>
          <a:off x="4343" y="393425"/>
          <a:ext cx="2611759" cy="471711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sv-SE" sz="1300" kern="1200" dirty="0" smtClean="0"/>
            <a:t>Genom en helhetssyn på hälso- och sjukvårdens uppdrag och fokus på dess resultat, bidrar vi i utvecklingen av en hälsofrämjande hälso- och sjukvård där resurserna används effektivt utifrån målet en god och jämlik hälsa.</a:t>
          </a:r>
          <a:endParaRPr lang="en-US" sz="1300" kern="1200" dirty="0"/>
        </a:p>
      </dsp:txBody>
      <dsp:txXfrm>
        <a:off x="4343" y="393425"/>
        <a:ext cx="2611759" cy="4717110"/>
      </dsp:txXfrm>
    </dsp:sp>
    <dsp:sp modelId="{973E1ACF-15A1-1642-915E-8F5A618318B4}">
      <dsp:nvSpPr>
        <dsp:cNvPr id="0" name=""/>
        <dsp:cNvSpPr/>
      </dsp:nvSpPr>
      <dsp:spPr>
        <a:xfrm>
          <a:off x="2981749" y="19025"/>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Patientperspektivet</a:t>
          </a:r>
          <a:endParaRPr lang="en-US" sz="1300" kern="1200"/>
        </a:p>
      </dsp:txBody>
      <dsp:txXfrm>
        <a:off x="2981749" y="19025"/>
        <a:ext cx="2611759" cy="374400"/>
      </dsp:txXfrm>
    </dsp:sp>
    <dsp:sp modelId="{B68CC8A5-4C66-684A-8425-85D9955E7B74}">
      <dsp:nvSpPr>
        <dsp:cNvPr id="0" name=""/>
        <dsp:cNvSpPr/>
      </dsp:nvSpPr>
      <dsp:spPr>
        <a:xfrm>
          <a:off x="2981749" y="393425"/>
          <a:ext cx="2611759" cy="471711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en-US" sz="1600" kern="1200" dirty="0" err="1" smtClean="0">
              <a:solidFill>
                <a:srgbClr val="000000">
                  <a:hueOff val="0"/>
                  <a:satOff val="0"/>
                  <a:lumOff val="0"/>
                  <a:alphaOff val="0"/>
                </a:srgbClr>
              </a:solidFill>
              <a:latin typeface="Calibri" panose="020F0502020204030204"/>
              <a:ea typeface="+mn-ea"/>
              <a:cs typeface="+mn-cs"/>
            </a:rPr>
            <a:t>Nätverkets</a:t>
          </a:r>
          <a:r>
            <a:rPr lang="en-US" sz="1600" kern="1200" baseline="0" dirty="0" smtClean="0">
              <a:solidFill>
                <a:srgbClr val="000000">
                  <a:hueOff val="0"/>
                  <a:satOff val="0"/>
                  <a:lumOff val="0"/>
                  <a:alphaOff val="0"/>
                </a:srgbClr>
              </a:solidFill>
              <a:latin typeface="Calibri" panose="020F0502020204030204"/>
              <a:ea typeface="+mn-ea"/>
              <a:cs typeface="+mn-cs"/>
            </a:rPr>
            <a:t> vision </a:t>
          </a:r>
          <a:r>
            <a:rPr lang="en-US" sz="1600" kern="1200" baseline="0" dirty="0" err="1" smtClean="0">
              <a:solidFill>
                <a:srgbClr val="000000">
                  <a:hueOff val="0"/>
                  <a:satOff val="0"/>
                  <a:lumOff val="0"/>
                  <a:alphaOff val="0"/>
                </a:srgbClr>
              </a:solidFill>
              <a:latin typeface="Calibri" panose="020F0502020204030204"/>
              <a:ea typeface="+mn-ea"/>
              <a:cs typeface="+mn-cs"/>
            </a:rPr>
            <a:t>innebär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alla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patienter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få</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en</a:t>
          </a:r>
          <a:r>
            <a:rPr lang="en-US" sz="1600" kern="1200" baseline="0" dirty="0" smtClean="0">
              <a:solidFill>
                <a:srgbClr val="000000">
                  <a:hueOff val="0"/>
                  <a:satOff val="0"/>
                  <a:lumOff val="0"/>
                  <a:alphaOff val="0"/>
                </a:srgbClr>
              </a:solidFill>
              <a:latin typeface="Calibri" panose="020F0502020204030204"/>
              <a:ea typeface="+mn-ea"/>
              <a:cs typeface="+mn-cs"/>
            </a:rPr>
            <a:t> god och </a:t>
          </a:r>
          <a:r>
            <a:rPr lang="en-US" sz="1600" kern="1200" baseline="0" dirty="0" err="1" smtClean="0">
              <a:solidFill>
                <a:srgbClr val="000000">
                  <a:hueOff val="0"/>
                  <a:satOff val="0"/>
                  <a:lumOff val="0"/>
                  <a:alphaOff val="0"/>
                </a:srgbClr>
              </a:solidFill>
              <a:latin typeface="Calibri" panose="020F0502020204030204"/>
              <a:ea typeface="+mn-ea"/>
              <a:cs typeface="+mn-cs"/>
            </a:rPr>
            <a:t>jämlik</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hälso</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sjukvård</a:t>
          </a:r>
          <a:r>
            <a:rPr lang="en-US" sz="1600" kern="1200" baseline="0" dirty="0" smtClean="0">
              <a:solidFill>
                <a:srgbClr val="000000">
                  <a:hueOff val="0"/>
                  <a:satOff val="0"/>
                  <a:lumOff val="0"/>
                  <a:alphaOff val="0"/>
                </a:srgbClr>
              </a:solidFill>
              <a:latin typeface="Calibri" panose="020F0502020204030204"/>
              <a:ea typeface="+mn-ea"/>
              <a:cs typeface="+mn-cs"/>
            </a:rPr>
            <a:t> med respect </a:t>
          </a:r>
          <a:r>
            <a:rPr lang="en-US" sz="1600" kern="1200" baseline="0" dirty="0" err="1" smtClean="0">
              <a:solidFill>
                <a:srgbClr val="000000">
                  <a:hueOff val="0"/>
                  <a:satOff val="0"/>
                  <a:lumOff val="0"/>
                  <a:alphaOff val="0"/>
                </a:srgbClr>
              </a:solidFill>
              <a:latin typeface="Calibri" panose="020F0502020204030204"/>
              <a:ea typeface="+mn-ea"/>
              <a:cs typeface="+mn-cs"/>
            </a:rPr>
            <a:t>för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olikheter</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behov</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värderingar</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kultur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dels</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genom</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skapa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förutsättningar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a:t>
          </a:r>
          <a:r>
            <a:rPr lang="en-US" sz="1600" kern="1200" baseline="0" dirty="0" smtClean="0">
              <a:solidFill>
                <a:srgbClr val="000000">
                  <a:hueOff val="0"/>
                  <a:satOff val="0"/>
                  <a:lumOff val="0"/>
                  <a:alphaOff val="0"/>
                </a:srgbClr>
              </a:solidFill>
              <a:latin typeface="Calibri" panose="020F0502020204030204"/>
              <a:ea typeface="+mn-ea"/>
              <a:cs typeface="+mn-cs"/>
            </a:rPr>
            <a:t> Hälsofrämjande </a:t>
          </a:r>
          <a:r>
            <a:rPr lang="en-US" sz="1600" kern="1200" baseline="0" dirty="0" err="1" smtClean="0">
              <a:solidFill>
                <a:srgbClr val="000000">
                  <a:hueOff val="0"/>
                  <a:satOff val="0"/>
                  <a:lumOff val="0"/>
                  <a:alphaOff val="0"/>
                </a:srgbClr>
              </a:solidFill>
              <a:latin typeface="Calibri" panose="020F0502020204030204"/>
              <a:ea typeface="+mn-ea"/>
              <a:cs typeface="+mn-cs"/>
            </a:rPr>
            <a:t>möten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där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patienten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eller</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dess</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företrädare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stärks</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tillit</a:t>
          </a:r>
          <a:r>
            <a:rPr lang="en-US" sz="1600" kern="1200" baseline="0" dirty="0" smtClean="0">
              <a:solidFill>
                <a:srgbClr val="000000">
                  <a:hueOff val="0"/>
                  <a:satOff val="0"/>
                  <a:lumOff val="0"/>
                  <a:alphaOff val="0"/>
                </a:srgbClr>
              </a:solidFill>
              <a:latin typeface="Calibri" panose="020F0502020204030204"/>
              <a:ea typeface="+mn-ea"/>
              <a:cs typeface="+mn-cs"/>
            </a:rPr>
            <a:t> till </a:t>
          </a:r>
          <a:r>
            <a:rPr lang="en-US" sz="1600" kern="1200" baseline="0" dirty="0" err="1" smtClean="0">
              <a:solidFill>
                <a:srgbClr val="000000">
                  <a:hueOff val="0"/>
                  <a:satOff val="0"/>
                  <a:lumOff val="0"/>
                  <a:alphaOff val="0"/>
                </a:srgbClr>
              </a:solidFill>
              <a:latin typeface="Calibri" panose="020F0502020204030204"/>
              <a:ea typeface="+mn-ea"/>
              <a:cs typeface="+mn-cs"/>
            </a:rPr>
            <a:t>förmågan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hantera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sjukdom</a:t>
          </a:r>
          <a:r>
            <a:rPr lang="en-US" sz="1600" kern="1200" baseline="0" dirty="0" smtClean="0">
              <a:solidFill>
                <a:srgbClr val="000000">
                  <a:hueOff val="0"/>
                  <a:satOff val="0"/>
                  <a:lumOff val="0"/>
                  <a:alphaOff val="0"/>
                </a:srgbClr>
              </a:solidFill>
              <a:latin typeface="Calibri" panose="020F0502020204030204"/>
              <a:ea typeface="+mn-ea"/>
              <a:cs typeface="+mn-cs"/>
            </a:rPr>
            <a:t> och </a:t>
          </a:r>
          <a:r>
            <a:rPr lang="en-US" sz="1600" kern="1200" baseline="0" dirty="0" err="1" smtClean="0">
              <a:solidFill>
                <a:srgbClr val="000000">
                  <a:hueOff val="0"/>
                  <a:satOff val="0"/>
                  <a:lumOff val="0"/>
                  <a:alphaOff val="0"/>
                </a:srgbClr>
              </a:solidFill>
              <a:latin typeface="Calibri" panose="020F0502020204030204"/>
              <a:ea typeface="+mn-ea"/>
              <a:cs typeface="+mn-cs"/>
            </a:rPr>
            <a:t>förbättra</a:t>
          </a:r>
          <a:r>
            <a:rPr lang="en-US" sz="1600" kern="1200" baseline="0" dirty="0" smtClean="0">
              <a:solidFill>
                <a:srgbClr val="000000">
                  <a:hueOff val="0"/>
                  <a:satOff val="0"/>
                  <a:lumOff val="0"/>
                  <a:alphaOff val="0"/>
                </a:srgbClr>
              </a:solidFill>
              <a:latin typeface="Calibri" panose="020F0502020204030204"/>
              <a:ea typeface="+mn-ea"/>
              <a:cs typeface="+mn-cs"/>
            </a:rPr>
            <a:t> hälsa och </a:t>
          </a:r>
          <a:r>
            <a:rPr lang="en-US" sz="1600" kern="1200" baseline="0" dirty="0" err="1" smtClean="0">
              <a:solidFill>
                <a:srgbClr val="000000">
                  <a:hueOff val="0"/>
                  <a:satOff val="0"/>
                  <a:lumOff val="0"/>
                  <a:alphaOff val="0"/>
                </a:srgbClr>
              </a:solidFill>
              <a:latin typeface="Calibri" panose="020F0502020204030204"/>
              <a:ea typeface="+mn-ea"/>
              <a:cs typeface="+mn-cs"/>
            </a:rPr>
            <a:t>livskvalitet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genom</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att</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stärka</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integreringen</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av</a:t>
          </a:r>
          <a:r>
            <a:rPr lang="en-US" sz="1600" kern="1200" baseline="0" dirty="0" smtClean="0">
              <a:solidFill>
                <a:srgbClr val="000000">
                  <a:hueOff val="0"/>
                  <a:satOff val="0"/>
                  <a:lumOff val="0"/>
                  <a:alphaOff val="0"/>
                </a:srgbClr>
              </a:solidFill>
              <a:latin typeface="Calibri" panose="020F0502020204030204"/>
              <a:ea typeface="+mn-ea"/>
              <a:cs typeface="+mn-cs"/>
            </a:rPr>
            <a:t> Hälsofrämjande och </a:t>
          </a:r>
          <a:r>
            <a:rPr lang="en-US" sz="1600" kern="1200" baseline="0" dirty="0" err="1" smtClean="0">
              <a:solidFill>
                <a:srgbClr val="000000">
                  <a:hueOff val="0"/>
                  <a:satOff val="0"/>
                  <a:lumOff val="0"/>
                  <a:alphaOff val="0"/>
                </a:srgbClr>
              </a:solidFill>
              <a:latin typeface="Calibri" panose="020F0502020204030204"/>
              <a:ea typeface="+mn-ea"/>
              <a:cs typeface="+mn-cs"/>
            </a:rPr>
            <a:t>förebyggande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insatser</a:t>
          </a:r>
          <a:r>
            <a:rPr lang="en-US" sz="1600" kern="1200" baseline="0" dirty="0" smtClean="0">
              <a:solidFill>
                <a:srgbClr val="000000">
                  <a:hueOff val="0"/>
                  <a:satOff val="0"/>
                  <a:lumOff val="0"/>
                  <a:alphaOff val="0"/>
                </a:srgbClr>
              </a:solidFill>
              <a:latin typeface="Calibri" panose="020F0502020204030204"/>
              <a:ea typeface="+mn-ea"/>
              <a:cs typeface="+mn-cs"/>
            </a:rPr>
            <a:t> I </a:t>
          </a:r>
          <a:r>
            <a:rPr lang="en-US" sz="1600" kern="1200" baseline="0" dirty="0" err="1" smtClean="0">
              <a:solidFill>
                <a:srgbClr val="000000">
                  <a:hueOff val="0"/>
                  <a:satOff val="0"/>
                  <a:lumOff val="0"/>
                  <a:alphaOff val="0"/>
                </a:srgbClr>
              </a:solidFill>
              <a:latin typeface="Calibri" panose="020F0502020204030204"/>
              <a:ea typeface="+mn-ea"/>
              <a:cs typeface="+mn-cs"/>
            </a:rPr>
            <a:t>ordinarie</a:t>
          </a:r>
          <a:r>
            <a:rPr lang="en-US" sz="1600" kern="1200" baseline="0" dirty="0" smtClean="0">
              <a:solidFill>
                <a:srgbClr val="000000">
                  <a:hueOff val="0"/>
                  <a:satOff val="0"/>
                  <a:lumOff val="0"/>
                  <a:alphaOff val="0"/>
                </a:srgbClr>
              </a:solidFill>
              <a:latin typeface="Calibri" panose="020F0502020204030204"/>
              <a:ea typeface="+mn-ea"/>
              <a:cs typeface="+mn-cs"/>
            </a:rPr>
            <a:t> </a:t>
          </a:r>
          <a:r>
            <a:rPr lang="en-US" sz="1600" kern="1200" baseline="0" dirty="0" err="1" smtClean="0">
              <a:solidFill>
                <a:srgbClr val="000000">
                  <a:hueOff val="0"/>
                  <a:satOff val="0"/>
                  <a:lumOff val="0"/>
                  <a:alphaOff val="0"/>
                </a:srgbClr>
              </a:solidFill>
              <a:latin typeface="Calibri" panose="020F0502020204030204"/>
              <a:ea typeface="+mn-ea"/>
              <a:cs typeface="+mn-cs"/>
            </a:rPr>
            <a:t>verksamhet</a:t>
          </a:r>
          <a:r>
            <a:rPr lang="en-US" sz="1600" kern="1200" baseline="0" dirty="0" smtClean="0">
              <a:solidFill>
                <a:srgbClr val="000000">
                  <a:hueOff val="0"/>
                  <a:satOff val="0"/>
                  <a:lumOff val="0"/>
                  <a:alphaOff val="0"/>
                </a:srgbClr>
              </a:solidFill>
              <a:latin typeface="Calibri" panose="020F0502020204030204"/>
              <a:ea typeface="+mn-ea"/>
              <a:cs typeface="+mn-cs"/>
            </a:rPr>
            <a:t>.</a:t>
          </a:r>
          <a:endParaRPr lang="en-US" sz="1600" kern="1200" dirty="0">
            <a:solidFill>
              <a:srgbClr val="000000">
                <a:hueOff val="0"/>
                <a:satOff val="0"/>
                <a:lumOff val="0"/>
                <a:alphaOff val="0"/>
              </a:srgbClr>
            </a:solidFill>
            <a:latin typeface="Calibri" panose="020F0502020204030204"/>
            <a:ea typeface="+mn-ea"/>
            <a:cs typeface="+mn-cs"/>
          </a:endParaRPr>
        </a:p>
      </dsp:txBody>
      <dsp:txXfrm>
        <a:off x="2981749" y="393425"/>
        <a:ext cx="2611759" cy="4717110"/>
      </dsp:txXfrm>
    </dsp:sp>
    <dsp:sp modelId="{2B6952AF-B0DF-6043-A99C-F5F05449DCAC}">
      <dsp:nvSpPr>
        <dsp:cNvPr id="0" name=""/>
        <dsp:cNvSpPr/>
      </dsp:nvSpPr>
      <dsp:spPr>
        <a:xfrm>
          <a:off x="5959154" y="19025"/>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Befolkningsperspektivet</a:t>
          </a:r>
          <a:endParaRPr lang="en-US" sz="1300" kern="1200"/>
        </a:p>
      </dsp:txBody>
      <dsp:txXfrm>
        <a:off x="5959154" y="19025"/>
        <a:ext cx="2611759" cy="374400"/>
      </dsp:txXfrm>
    </dsp:sp>
    <dsp:sp modelId="{6031E0E8-4C50-F541-8784-AE87E80773D0}">
      <dsp:nvSpPr>
        <dsp:cNvPr id="0" name=""/>
        <dsp:cNvSpPr/>
      </dsp:nvSpPr>
      <dsp:spPr>
        <a:xfrm>
          <a:off x="5959154" y="393425"/>
          <a:ext cx="2611759" cy="471711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dirty="0" smtClean="0">
              <a:solidFill>
                <a:srgbClr val="000000">
                  <a:hueOff val="0"/>
                  <a:satOff val="0"/>
                  <a:lumOff val="0"/>
                  <a:alphaOff val="0"/>
                </a:srgbClr>
              </a:solidFill>
              <a:latin typeface="Calibri" panose="020F0502020204030204"/>
              <a:ea typeface="+mn-ea"/>
              <a:cs typeface="+mn-cs"/>
            </a:rPr>
            <a:t>Nätverket verkar för att förstärka hälso-och sjukvårdens insatser för att bidra till en god och jämlik hälsa genom hälsofrämjande och förebyggande insatser på befolkningsnivå.</a:t>
          </a:r>
          <a:r>
            <a:rPr lang="en-US" sz="1600" kern="1200" dirty="0">
              <a:solidFill>
                <a:srgbClr val="000000">
                  <a:hueOff val="0"/>
                  <a:satOff val="0"/>
                  <a:lumOff val="0"/>
                  <a:alphaOff val="0"/>
                </a:srgbClr>
              </a:solidFill>
              <a:latin typeface="Calibri" panose="020F0502020204030204"/>
              <a:ea typeface="+mn-ea"/>
              <a:cs typeface="+mn-cs"/>
            </a:rPr>
            <a:t/>
          </a:r>
          <a:br>
            <a:rPr lang="en-US" sz="1600" kern="1200" dirty="0">
              <a:solidFill>
                <a:srgbClr val="000000">
                  <a:hueOff val="0"/>
                  <a:satOff val="0"/>
                  <a:lumOff val="0"/>
                  <a:alphaOff val="0"/>
                </a:srgbClr>
              </a:solidFill>
              <a:latin typeface="Calibri" panose="020F0502020204030204"/>
              <a:ea typeface="+mn-ea"/>
              <a:cs typeface="+mn-cs"/>
            </a:rPr>
          </a:br>
          <a:endParaRPr lang="en-US" sz="1600" kern="1200" dirty="0">
            <a:solidFill>
              <a:srgbClr val="000000">
                <a:hueOff val="0"/>
                <a:satOff val="0"/>
                <a:lumOff val="0"/>
                <a:alphaOff val="0"/>
              </a:srgbClr>
            </a:solidFill>
            <a:latin typeface="Calibri" panose="020F0502020204030204"/>
            <a:ea typeface="+mn-ea"/>
            <a:cs typeface="+mn-cs"/>
          </a:endParaRPr>
        </a:p>
      </dsp:txBody>
      <dsp:txXfrm>
        <a:off x="5959154" y="393425"/>
        <a:ext cx="2611759" cy="4717110"/>
      </dsp:txXfrm>
    </dsp:sp>
    <dsp:sp modelId="{266C1A0D-D34F-A547-AD94-F97EFF2E19A6}">
      <dsp:nvSpPr>
        <dsp:cNvPr id="0" name=""/>
        <dsp:cNvSpPr/>
      </dsp:nvSpPr>
      <dsp:spPr>
        <a:xfrm>
          <a:off x="8936560" y="19025"/>
          <a:ext cx="2611759"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a:t>Medarbetarperspektivet</a:t>
          </a:r>
          <a:endParaRPr lang="en-US" sz="1300" kern="1200"/>
        </a:p>
      </dsp:txBody>
      <dsp:txXfrm>
        <a:off x="8936560" y="19025"/>
        <a:ext cx="2611759" cy="374400"/>
      </dsp:txXfrm>
    </dsp:sp>
    <dsp:sp modelId="{3FCC337E-32BB-AC42-8D8F-BCCCF71D2868}">
      <dsp:nvSpPr>
        <dsp:cNvPr id="0" name=""/>
        <dsp:cNvSpPr/>
      </dsp:nvSpPr>
      <dsp:spPr>
        <a:xfrm>
          <a:off x="8936560" y="393425"/>
          <a:ext cx="2611759" cy="471711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Char char="••"/>
          </a:pPr>
          <a:r>
            <a:rPr lang="sv-SE" sz="1600" kern="1200" dirty="0" smtClean="0">
              <a:solidFill>
                <a:srgbClr val="000000">
                  <a:hueOff val="0"/>
                  <a:satOff val="0"/>
                  <a:lumOff val="0"/>
                  <a:alphaOff val="0"/>
                </a:srgbClr>
              </a:solidFill>
              <a:latin typeface="Calibri" panose="020F0502020204030204"/>
              <a:ea typeface="+mn-ea"/>
              <a:cs typeface="+mn-cs"/>
            </a:rPr>
            <a:t>Nätverket verkar för att hälso- och sjukvården ska vara en förebild för en god arbetsmiljö. Detta arbete är nära kopplat till övriga perspektiv eftersom skapande av förutsättningar för till exempel personcentrerade möten, även mellan medarbetare, leder till en förbättrad arbetsmiljö.</a:t>
          </a:r>
          <a:endParaRPr lang="en-US" sz="1600" kern="1200" dirty="0">
            <a:solidFill>
              <a:srgbClr val="000000">
                <a:hueOff val="0"/>
                <a:satOff val="0"/>
                <a:lumOff val="0"/>
                <a:alphaOff val="0"/>
              </a:srgbClr>
            </a:solidFill>
            <a:latin typeface="Calibri" panose="020F0502020204030204"/>
            <a:ea typeface="+mn-ea"/>
            <a:cs typeface="+mn-cs"/>
          </a:endParaRPr>
        </a:p>
      </dsp:txBody>
      <dsp:txXfrm>
        <a:off x="8936560" y="393425"/>
        <a:ext cx="2611759" cy="4717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E15B4-AF09-44BC-9A6C-89957275FF7E}">
      <dsp:nvSpPr>
        <dsp:cNvPr id="0" name=""/>
        <dsp:cNvSpPr/>
      </dsp:nvSpPr>
      <dsp:spPr>
        <a:xfrm>
          <a:off x="0" y="707092"/>
          <a:ext cx="10515600" cy="1305401"/>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AB1EDC6-90A8-4231-8E5C-B2172760C9EE}">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5CE753-9BDB-45A0-A00D-92DCF67D8E9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244600">
            <a:lnSpc>
              <a:spcPct val="90000"/>
            </a:lnSpc>
            <a:spcBef>
              <a:spcPct val="0"/>
            </a:spcBef>
            <a:spcAft>
              <a:spcPct val="35000"/>
            </a:spcAft>
          </a:pPr>
          <a:r>
            <a:rPr lang="en-US" sz="2800" kern="1200" dirty="0" err="1">
              <a:solidFill>
                <a:schemeClr val="bg1"/>
              </a:solidFill>
            </a:rPr>
            <a:t>Kompetens</a:t>
          </a:r>
          <a:r>
            <a:rPr lang="en-US" sz="2800" kern="1200" dirty="0">
              <a:solidFill>
                <a:schemeClr val="bg1"/>
              </a:solidFill>
            </a:rPr>
            <a:t>, </a:t>
          </a:r>
          <a:r>
            <a:rPr lang="en-US" sz="2800" kern="1200" dirty="0" err="1">
              <a:solidFill>
                <a:schemeClr val="bg1"/>
              </a:solidFill>
            </a:rPr>
            <a:t>engagemang</a:t>
          </a:r>
          <a:r>
            <a:rPr lang="en-US" sz="2800" kern="1200" dirty="0">
              <a:solidFill>
                <a:schemeClr val="bg1"/>
              </a:solidFill>
            </a:rPr>
            <a:t> </a:t>
          </a:r>
          <a:r>
            <a:rPr lang="en-US" sz="2800" kern="1200" dirty="0" err="1">
              <a:solidFill>
                <a:schemeClr val="bg1"/>
              </a:solidFill>
            </a:rPr>
            <a:t>och</a:t>
          </a:r>
          <a:r>
            <a:rPr lang="en-US" sz="2800" kern="1200" dirty="0">
              <a:solidFill>
                <a:schemeClr val="bg1"/>
              </a:solidFill>
            </a:rPr>
            <a:t> </a:t>
          </a:r>
          <a:r>
            <a:rPr lang="en-US" sz="2800" kern="1200" dirty="0" err="1">
              <a:solidFill>
                <a:schemeClr val="bg1"/>
              </a:solidFill>
            </a:rPr>
            <a:t>generositet</a:t>
          </a:r>
          <a:r>
            <a:rPr lang="en-US" sz="2800" kern="1200" dirty="0">
              <a:solidFill>
                <a:schemeClr val="bg1"/>
              </a:solidFill>
            </a:rPr>
            <a:t>.</a:t>
          </a:r>
        </a:p>
      </dsp:txBody>
      <dsp:txXfrm>
        <a:off x="1507738" y="707092"/>
        <a:ext cx="9007861" cy="1305401"/>
      </dsp:txXfrm>
    </dsp:sp>
    <dsp:sp modelId="{504447C2-B8CE-4D19-A0A8-88D884BBD218}">
      <dsp:nvSpPr>
        <dsp:cNvPr id="0" name=""/>
        <dsp:cNvSpPr/>
      </dsp:nvSpPr>
      <dsp:spPr>
        <a:xfrm>
          <a:off x="0" y="2338844"/>
          <a:ext cx="10515600" cy="1305401"/>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B0D3666-2BD2-4F61-9D77-D9666BDFFD02}">
      <dsp:nvSpPr>
        <dsp:cNvPr id="0" name=""/>
        <dsp:cNvSpPr/>
      </dsp:nvSpPr>
      <dsp:spPr>
        <a:xfrm>
          <a:off x="394883" y="2632559"/>
          <a:ext cx="717970" cy="71797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306A77-8F6A-46C3-8833-BB0BFEFB0C4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066800">
            <a:lnSpc>
              <a:spcPct val="90000"/>
            </a:lnSpc>
            <a:spcBef>
              <a:spcPct val="0"/>
            </a:spcBef>
            <a:spcAft>
              <a:spcPct val="35000"/>
            </a:spcAft>
          </a:pPr>
          <a:r>
            <a:rPr lang="en-US" sz="2400" kern="1200" dirty="0" err="1">
              <a:solidFill>
                <a:schemeClr val="bg1"/>
              </a:solidFill>
            </a:rPr>
            <a:t>Ett</a:t>
          </a:r>
          <a:r>
            <a:rPr lang="en-US" sz="2400" kern="1200" dirty="0">
              <a:solidFill>
                <a:schemeClr val="bg1"/>
              </a:solidFill>
            </a:rPr>
            <a:t> </a:t>
          </a:r>
          <a:r>
            <a:rPr lang="en-US" sz="2400" kern="1200" dirty="0" err="1">
              <a:solidFill>
                <a:schemeClr val="bg1"/>
              </a:solidFill>
            </a:rPr>
            <a:t>nätverk</a:t>
          </a:r>
          <a:r>
            <a:rPr lang="en-US" sz="2400" kern="1200" dirty="0">
              <a:solidFill>
                <a:schemeClr val="bg1"/>
              </a:solidFill>
            </a:rPr>
            <a:t> </a:t>
          </a:r>
          <a:r>
            <a:rPr lang="en-US" sz="2400" kern="1200" dirty="0" err="1">
              <a:solidFill>
                <a:schemeClr val="bg1"/>
              </a:solidFill>
            </a:rPr>
            <a:t>som</a:t>
          </a:r>
          <a:r>
            <a:rPr lang="en-US" sz="2400" kern="1200" dirty="0">
              <a:solidFill>
                <a:schemeClr val="bg1"/>
              </a:solidFill>
            </a:rPr>
            <a:t> </a:t>
          </a:r>
          <a:r>
            <a:rPr lang="en-US" sz="2400" kern="1200" dirty="0" err="1">
              <a:solidFill>
                <a:schemeClr val="bg1"/>
              </a:solidFill>
            </a:rPr>
            <a:t>bygger</a:t>
          </a:r>
          <a:r>
            <a:rPr lang="en-US" sz="2400" kern="1200" dirty="0">
              <a:solidFill>
                <a:schemeClr val="bg1"/>
              </a:solidFill>
            </a:rPr>
            <a:t> </a:t>
          </a:r>
          <a:r>
            <a:rPr lang="en-US" sz="2400" kern="1200" dirty="0" err="1">
              <a:solidFill>
                <a:schemeClr val="bg1"/>
              </a:solidFill>
            </a:rPr>
            <a:t>sina</a:t>
          </a:r>
          <a:r>
            <a:rPr lang="en-US" sz="2400" kern="1200" dirty="0">
              <a:solidFill>
                <a:schemeClr val="bg1"/>
              </a:solidFill>
            </a:rPr>
            <a:t> </a:t>
          </a:r>
          <a:r>
            <a:rPr lang="en-US" sz="2400" kern="1200" dirty="0" err="1">
              <a:solidFill>
                <a:schemeClr val="bg1"/>
              </a:solidFill>
            </a:rPr>
            <a:t>ställningstaganden</a:t>
          </a:r>
          <a:r>
            <a:rPr lang="en-US" sz="2400" kern="1200" dirty="0">
              <a:solidFill>
                <a:schemeClr val="bg1"/>
              </a:solidFill>
            </a:rPr>
            <a:t> </a:t>
          </a:r>
          <a:r>
            <a:rPr lang="en-US" sz="2400" kern="1200" dirty="0" err="1">
              <a:solidFill>
                <a:schemeClr val="bg1"/>
              </a:solidFill>
            </a:rPr>
            <a:t>på</a:t>
          </a:r>
          <a:r>
            <a:rPr lang="en-US" sz="2400" kern="1200" dirty="0">
              <a:solidFill>
                <a:schemeClr val="bg1"/>
              </a:solidFill>
            </a:rPr>
            <a:t> </a:t>
          </a:r>
          <a:r>
            <a:rPr lang="en-US" sz="2400" kern="1200" dirty="0" err="1">
              <a:solidFill>
                <a:schemeClr val="bg1"/>
              </a:solidFill>
            </a:rPr>
            <a:t>vetenskap</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beprövad</a:t>
          </a:r>
          <a:r>
            <a:rPr lang="en-US" sz="2400" kern="1200" dirty="0">
              <a:solidFill>
                <a:schemeClr val="bg1"/>
              </a:solidFill>
            </a:rPr>
            <a:t> </a:t>
          </a:r>
          <a:r>
            <a:rPr lang="en-US" sz="2400" kern="1200" dirty="0" err="1">
              <a:solidFill>
                <a:schemeClr val="bg1"/>
              </a:solidFill>
            </a:rPr>
            <a:t>erfarenhet</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delar</a:t>
          </a:r>
          <a:r>
            <a:rPr lang="en-US" sz="2400" kern="1200" dirty="0">
              <a:solidFill>
                <a:schemeClr val="bg1"/>
              </a:solidFill>
            </a:rPr>
            <a:t> sin </a:t>
          </a:r>
          <a:r>
            <a:rPr lang="en-US" sz="2400" kern="1200" dirty="0" err="1">
              <a:solidFill>
                <a:schemeClr val="bg1"/>
              </a:solidFill>
            </a:rPr>
            <a:t>kunskap</a:t>
          </a:r>
          <a:r>
            <a:rPr lang="en-US" sz="2400" kern="1200" dirty="0">
              <a:solidFill>
                <a:schemeClr val="bg1"/>
              </a:solidFill>
            </a:rPr>
            <a:t> </a:t>
          </a:r>
          <a:r>
            <a:rPr lang="en-US" sz="2400" kern="1200" dirty="0" err="1">
              <a:solidFill>
                <a:schemeClr val="bg1"/>
              </a:solidFill>
            </a:rPr>
            <a:t>och</a:t>
          </a:r>
          <a:r>
            <a:rPr lang="en-US" sz="2400" kern="1200" dirty="0">
              <a:solidFill>
                <a:schemeClr val="bg1"/>
              </a:solidFill>
            </a:rPr>
            <a:t> </a:t>
          </a:r>
          <a:r>
            <a:rPr lang="en-US" sz="2400" kern="1200" dirty="0" err="1">
              <a:solidFill>
                <a:schemeClr val="bg1"/>
              </a:solidFill>
            </a:rPr>
            <a:t>kompetens</a:t>
          </a:r>
          <a:r>
            <a:rPr lang="en-US" sz="2400" kern="1200" dirty="0">
              <a:solidFill>
                <a:schemeClr val="bg1"/>
              </a:solidFill>
            </a:rPr>
            <a:t> </a:t>
          </a:r>
          <a:r>
            <a:rPr lang="en-US" sz="2400" kern="1200" dirty="0" err="1">
              <a:solidFill>
                <a:schemeClr val="bg1"/>
              </a:solidFill>
            </a:rPr>
            <a:t>över</a:t>
          </a:r>
          <a:r>
            <a:rPr lang="en-US" sz="2400" kern="1200" dirty="0">
              <a:solidFill>
                <a:schemeClr val="bg1"/>
              </a:solidFill>
            </a:rPr>
            <a:t> </a:t>
          </a:r>
          <a:r>
            <a:rPr lang="en-US" sz="2400" kern="1200" dirty="0" err="1">
              <a:solidFill>
                <a:schemeClr val="bg1"/>
              </a:solidFill>
            </a:rPr>
            <a:t>gränser</a:t>
          </a:r>
          <a:r>
            <a:rPr lang="en-US" sz="2400" kern="1200" dirty="0">
              <a:solidFill>
                <a:schemeClr val="bg1"/>
              </a:solidFill>
            </a:rPr>
            <a:t>.</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F63AB-9D4C-473E-9598-3E449E7A2AFD}">
      <dsp:nvSpPr>
        <dsp:cNvPr id="0" name=""/>
        <dsp:cNvSpPr/>
      </dsp:nvSpPr>
      <dsp:spPr>
        <a:xfrm>
          <a:off x="0" y="53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99BBB6A-97E3-458E-9215-10777C4EE56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750C2-E339-4458-A22D-88765537047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Tillgång till </a:t>
          </a:r>
          <a:r>
            <a:rPr lang="en-US" sz="2300" kern="1200" dirty="0" err="1">
              <a:solidFill>
                <a:schemeClr val="bg1"/>
              </a:solidFill>
            </a:rPr>
            <a:t>ett</a:t>
          </a:r>
          <a:r>
            <a:rPr lang="en-US" sz="2300" kern="1200" dirty="0">
              <a:solidFill>
                <a:schemeClr val="bg1"/>
              </a:solidFill>
            </a:rPr>
            <a:t> </a:t>
          </a:r>
          <a:r>
            <a:rPr lang="en-US" sz="2300" kern="1200" dirty="0" err="1">
              <a:solidFill>
                <a:schemeClr val="bg1"/>
              </a:solidFill>
            </a:rPr>
            <a:t>nationellt</a:t>
          </a:r>
          <a:r>
            <a:rPr lang="en-US" sz="2300" kern="1200" dirty="0">
              <a:solidFill>
                <a:schemeClr val="bg1"/>
              </a:solidFill>
            </a:rPr>
            <a:t> </a:t>
          </a:r>
          <a:r>
            <a:rPr lang="en-US" sz="2300" b="1" kern="1200" dirty="0" err="1">
              <a:solidFill>
                <a:schemeClr val="bg1"/>
              </a:solidFill>
            </a:rPr>
            <a:t>kompetensnätverk</a:t>
          </a:r>
          <a:r>
            <a:rPr lang="en-US" sz="2300" kern="1200" dirty="0">
              <a:solidFill>
                <a:schemeClr val="bg1"/>
              </a:solidFill>
            </a:rPr>
            <a:t> för </a:t>
          </a:r>
          <a:r>
            <a:rPr lang="en-US" sz="2300" kern="1200" dirty="0" err="1">
              <a:solidFill>
                <a:schemeClr val="bg1"/>
              </a:solidFill>
            </a:rPr>
            <a:t>att</a:t>
          </a:r>
          <a:r>
            <a:rPr lang="en-US" sz="2300" kern="1200" dirty="0">
              <a:solidFill>
                <a:schemeClr val="bg1"/>
              </a:solidFill>
            </a:rPr>
            <a:t> </a:t>
          </a:r>
          <a:r>
            <a:rPr lang="en-US" sz="2300" kern="1200" dirty="0" err="1">
              <a:solidFill>
                <a:schemeClr val="bg1"/>
              </a:solidFill>
            </a:rPr>
            <a:t>stärka</a:t>
          </a:r>
          <a:r>
            <a:rPr lang="en-US" sz="2300" kern="1200" dirty="0">
              <a:solidFill>
                <a:schemeClr val="bg1"/>
              </a:solidFill>
            </a:rPr>
            <a:t> </a:t>
          </a:r>
          <a:r>
            <a:rPr lang="en-US" sz="2300" kern="1200" dirty="0" err="1">
              <a:solidFill>
                <a:schemeClr val="bg1"/>
              </a:solidFill>
            </a:rPr>
            <a:t>regionens</a:t>
          </a:r>
          <a:r>
            <a:rPr lang="en-US" sz="2300" kern="1200" dirty="0">
              <a:solidFill>
                <a:schemeClr val="bg1"/>
              </a:solidFill>
            </a:rPr>
            <a:t>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förebyggande</a:t>
          </a:r>
          <a:r>
            <a:rPr lang="en-US" sz="2300" kern="1200" dirty="0">
              <a:solidFill>
                <a:schemeClr val="bg1"/>
              </a:solidFill>
            </a:rPr>
            <a:t> </a:t>
          </a:r>
          <a:r>
            <a:rPr lang="en-US" sz="2300" kern="1200" dirty="0" err="1">
              <a:solidFill>
                <a:schemeClr val="bg1"/>
              </a:solidFill>
            </a:rPr>
            <a:t>arbete</a:t>
          </a:r>
          <a:r>
            <a:rPr lang="en-US" sz="2300" kern="1200" dirty="0">
              <a:solidFill>
                <a:schemeClr val="bg1"/>
              </a:solidFill>
            </a:rPr>
            <a:t>.</a:t>
          </a:r>
        </a:p>
      </dsp:txBody>
      <dsp:txXfrm>
        <a:off x="1435590" y="531"/>
        <a:ext cx="9080009" cy="1242935"/>
      </dsp:txXfrm>
    </dsp:sp>
    <dsp:sp modelId="{EEA6192B-2877-4E21-9663-15D86C9A9665}">
      <dsp:nvSpPr>
        <dsp:cNvPr id="0" name=""/>
        <dsp:cNvSpPr/>
      </dsp:nvSpPr>
      <dsp: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53CB97D-8555-4B25-B2BC-F119606978F7}">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D3CD8-92EA-46A0-B401-7E6D56E9ED7D}">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Ta del av </a:t>
          </a:r>
          <a:r>
            <a:rPr lang="en-US" sz="2300" kern="1200" dirty="0" err="1">
              <a:solidFill>
                <a:schemeClr val="bg1"/>
              </a:solidFill>
            </a:rPr>
            <a:t>andras</a:t>
          </a:r>
          <a:r>
            <a:rPr lang="en-US" sz="2300" kern="1200" dirty="0">
              <a:solidFill>
                <a:schemeClr val="bg1"/>
              </a:solidFill>
            </a:rPr>
            <a:t> </a:t>
          </a:r>
          <a:r>
            <a:rPr lang="en-US" sz="2300" b="1" kern="1200" dirty="0" err="1">
              <a:solidFill>
                <a:schemeClr val="bg1"/>
              </a:solidFill>
            </a:rPr>
            <a:t>kunskap</a:t>
          </a:r>
          <a:r>
            <a:rPr lang="en-US" sz="2300" kern="1200" dirty="0">
              <a:solidFill>
                <a:schemeClr val="bg1"/>
              </a:solidFill>
            </a:rPr>
            <a:t>, </a:t>
          </a:r>
          <a:r>
            <a:rPr lang="en-US" sz="2300" b="1" kern="1200" dirty="0" err="1">
              <a:solidFill>
                <a:schemeClr val="bg1"/>
              </a:solidFill>
            </a:rPr>
            <a:t>erfarenhet</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b="1" kern="1200" dirty="0" err="1">
              <a:solidFill>
                <a:schemeClr val="bg1"/>
              </a:solidFill>
            </a:rPr>
            <a:t>verktyg</a:t>
          </a:r>
          <a:r>
            <a:rPr lang="en-US" sz="2300" kern="1200" dirty="0">
              <a:solidFill>
                <a:schemeClr val="bg1"/>
              </a:solidFill>
            </a:rPr>
            <a:t> för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hälso</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sjukvård</a:t>
          </a:r>
          <a:r>
            <a:rPr lang="en-US" sz="2300" kern="1200" dirty="0">
              <a:solidFill>
                <a:schemeClr val="bg1"/>
              </a:solidFill>
            </a:rPr>
            <a:t> </a:t>
          </a:r>
          <a:r>
            <a:rPr lang="en-US" sz="2300" kern="1200" dirty="0" err="1">
              <a:solidFill>
                <a:schemeClr val="bg1"/>
              </a:solidFill>
            </a:rPr>
            <a:t>som</a:t>
          </a:r>
          <a:r>
            <a:rPr lang="en-US" sz="2300" kern="1200" dirty="0">
              <a:solidFill>
                <a:schemeClr val="bg1"/>
              </a:solidFill>
            </a:rPr>
            <a:t> </a:t>
          </a:r>
          <a:r>
            <a:rPr lang="en-US" sz="2300" kern="1200" dirty="0" err="1">
              <a:solidFill>
                <a:schemeClr val="bg1"/>
              </a:solidFill>
            </a:rPr>
            <a:t>utgår</a:t>
          </a:r>
          <a:r>
            <a:rPr lang="en-US" sz="2300" kern="1200" dirty="0">
              <a:solidFill>
                <a:schemeClr val="bg1"/>
              </a:solidFill>
            </a:rPr>
            <a:t> </a:t>
          </a:r>
          <a:r>
            <a:rPr lang="en-US" sz="2300" kern="1200" dirty="0" err="1">
              <a:solidFill>
                <a:schemeClr val="bg1"/>
              </a:solidFill>
            </a:rPr>
            <a:t>från</a:t>
          </a:r>
          <a:r>
            <a:rPr lang="en-US" sz="2300" kern="1200" dirty="0">
              <a:solidFill>
                <a:schemeClr val="bg1"/>
              </a:solidFill>
            </a:rPr>
            <a:t> </a:t>
          </a:r>
          <a:r>
            <a:rPr lang="en-US" sz="2300" kern="1200" dirty="0" err="1">
              <a:solidFill>
                <a:schemeClr val="bg1"/>
              </a:solidFill>
            </a:rPr>
            <a:t>vetenskap</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beprövad</a:t>
          </a:r>
          <a:r>
            <a:rPr lang="en-US" sz="2300" kern="1200" dirty="0">
              <a:solidFill>
                <a:schemeClr val="bg1"/>
              </a:solidFill>
            </a:rPr>
            <a:t> </a:t>
          </a:r>
          <a:r>
            <a:rPr lang="en-US" sz="2300" kern="1200" dirty="0" err="1">
              <a:solidFill>
                <a:schemeClr val="bg1"/>
              </a:solidFill>
            </a:rPr>
            <a:t>erfarenhet</a:t>
          </a:r>
          <a:r>
            <a:rPr lang="en-US" sz="2300" kern="1200" dirty="0">
              <a:solidFill>
                <a:schemeClr val="bg1"/>
              </a:solidFill>
            </a:rPr>
            <a:t>. </a:t>
          </a:r>
        </a:p>
      </dsp:txBody>
      <dsp:txXfrm>
        <a:off x="1435590" y="1554201"/>
        <a:ext cx="9080009" cy="1242935"/>
      </dsp:txXfrm>
    </dsp:sp>
    <dsp:sp modelId="{3720C688-F735-44A5-96A0-AEBF197BE0D7}">
      <dsp:nvSpPr>
        <dsp:cNvPr id="0" name=""/>
        <dsp:cNvSpPr/>
      </dsp:nvSpPr>
      <dsp: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B03F088-42FD-4519-B2CE-7A85F1077D31}">
      <dsp:nvSpPr>
        <dsp:cNvPr id="0" name=""/>
        <dsp:cNvSpPr/>
      </dsp:nvSpPr>
      <dsp:spPr>
        <a:xfrm>
          <a:off x="375988" y="3387531"/>
          <a:ext cx="683614" cy="6836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A37B4-F9CC-44E4-A39D-8D077CF7A96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Tillgång till </a:t>
          </a:r>
          <a:r>
            <a:rPr lang="en-US" sz="2300" b="1" kern="1200" dirty="0" err="1">
              <a:solidFill>
                <a:schemeClr val="bg1"/>
              </a:solidFill>
            </a:rPr>
            <a:t>strategiskt</a:t>
          </a:r>
          <a:r>
            <a:rPr lang="en-US" sz="2300" b="1" kern="1200" dirty="0">
              <a:solidFill>
                <a:schemeClr val="bg1"/>
              </a:solidFill>
            </a:rPr>
            <a:t> </a:t>
          </a:r>
          <a:r>
            <a:rPr lang="en-US" sz="2300" b="1" kern="1200" dirty="0" err="1">
              <a:solidFill>
                <a:schemeClr val="bg1"/>
              </a:solidFill>
            </a:rPr>
            <a:t>stöd</a:t>
          </a:r>
          <a:r>
            <a:rPr lang="en-US" sz="2300" b="1" kern="1200" dirty="0">
              <a:solidFill>
                <a:schemeClr val="bg1"/>
              </a:solidFill>
            </a:rPr>
            <a:t> </a:t>
          </a:r>
          <a:r>
            <a:rPr lang="en-US" sz="2300" kern="1200" dirty="0" err="1">
              <a:solidFill>
                <a:schemeClr val="bg1"/>
              </a:solidFill>
            </a:rPr>
            <a:t>på</a:t>
          </a:r>
          <a:r>
            <a:rPr lang="en-US" sz="2300" kern="1200" dirty="0">
              <a:solidFill>
                <a:schemeClr val="bg1"/>
              </a:solidFill>
            </a:rPr>
            <a:t> </a:t>
          </a:r>
          <a:r>
            <a:rPr lang="en-US" sz="2300" kern="1200" dirty="0" err="1">
              <a:solidFill>
                <a:schemeClr val="bg1"/>
              </a:solidFill>
            </a:rPr>
            <a:t>ledningsnivå</a:t>
          </a:r>
          <a:r>
            <a:rPr lang="en-US" sz="2300" kern="1200" dirty="0">
              <a:solidFill>
                <a:schemeClr val="bg1"/>
              </a:solidFill>
            </a:rPr>
            <a:t> </a:t>
          </a:r>
          <a:r>
            <a:rPr lang="en-US" sz="2300" kern="1200" dirty="0" err="1">
              <a:solidFill>
                <a:schemeClr val="bg1"/>
              </a:solidFill>
            </a:rPr>
            <a:t>som</a:t>
          </a:r>
          <a:r>
            <a:rPr lang="en-US" sz="2300" kern="1200" dirty="0">
              <a:solidFill>
                <a:schemeClr val="bg1"/>
              </a:solidFill>
            </a:rPr>
            <a:t> </a:t>
          </a:r>
          <a:r>
            <a:rPr lang="en-US" sz="2300" kern="1200" dirty="0" err="1">
              <a:solidFill>
                <a:schemeClr val="bg1"/>
              </a:solidFill>
            </a:rPr>
            <a:t>kan</a:t>
          </a:r>
          <a:r>
            <a:rPr lang="en-US" sz="2300" kern="1200" dirty="0">
              <a:solidFill>
                <a:schemeClr val="bg1"/>
              </a:solidFill>
            </a:rPr>
            <a:t> </a:t>
          </a:r>
          <a:r>
            <a:rPr lang="en-US" sz="2300" kern="1200" dirty="0" err="1">
              <a:solidFill>
                <a:schemeClr val="bg1"/>
              </a:solidFill>
            </a:rPr>
            <a:t>omsättas</a:t>
          </a:r>
          <a:r>
            <a:rPr lang="en-US" sz="2300" kern="1200" dirty="0">
              <a:solidFill>
                <a:schemeClr val="bg1"/>
              </a:solidFill>
            </a:rPr>
            <a:t> </a:t>
          </a:r>
          <a:r>
            <a:rPr lang="en-US" sz="2300" kern="1200" dirty="0" err="1">
              <a:solidFill>
                <a:schemeClr val="bg1"/>
              </a:solidFill>
            </a:rPr>
            <a:t>i</a:t>
          </a:r>
          <a:r>
            <a:rPr lang="en-US" sz="2300" kern="1200" dirty="0">
              <a:solidFill>
                <a:schemeClr val="bg1"/>
              </a:solidFill>
            </a:rPr>
            <a:t> </a:t>
          </a:r>
          <a:r>
            <a:rPr lang="en-US" sz="2300" b="1" kern="1200" dirty="0" err="1">
              <a:solidFill>
                <a:schemeClr val="bg1"/>
              </a:solidFill>
            </a:rPr>
            <a:t>konkreta</a:t>
          </a:r>
          <a:r>
            <a:rPr lang="en-US" sz="2300" b="1" kern="1200" dirty="0">
              <a:solidFill>
                <a:schemeClr val="bg1"/>
              </a:solidFill>
            </a:rPr>
            <a:t> </a:t>
          </a:r>
          <a:r>
            <a:rPr lang="en-US" sz="2300" b="1" kern="1200" dirty="0" err="1">
              <a:solidFill>
                <a:schemeClr val="bg1"/>
              </a:solidFill>
            </a:rPr>
            <a:t>arbetssätt</a:t>
          </a:r>
          <a:r>
            <a:rPr lang="en-US" sz="2300" kern="1200" dirty="0">
              <a:solidFill>
                <a:schemeClr val="bg1"/>
              </a:solidFill>
            </a:rPr>
            <a:t> för </a:t>
          </a:r>
          <a:r>
            <a:rPr lang="en-US" sz="2300" kern="1200" dirty="0" err="1">
              <a:solidFill>
                <a:schemeClr val="bg1"/>
              </a:solidFill>
            </a:rPr>
            <a:t>att</a:t>
          </a:r>
          <a:r>
            <a:rPr lang="en-US" sz="2300" kern="1200" dirty="0">
              <a:solidFill>
                <a:schemeClr val="bg1"/>
              </a:solidFill>
            </a:rPr>
            <a:t> </a:t>
          </a:r>
          <a:r>
            <a:rPr lang="en-US" sz="2300" kern="1200" dirty="0" err="1">
              <a:solidFill>
                <a:schemeClr val="bg1"/>
              </a:solidFill>
            </a:rPr>
            <a:t>utveckla</a:t>
          </a:r>
          <a:r>
            <a:rPr lang="en-US" sz="2300" kern="1200" dirty="0">
              <a:solidFill>
                <a:schemeClr val="bg1"/>
              </a:solidFill>
            </a:rPr>
            <a:t> </a:t>
          </a:r>
          <a:r>
            <a:rPr lang="en-US" sz="2300" kern="1200" dirty="0" err="1">
              <a:solidFill>
                <a:schemeClr val="bg1"/>
              </a:solidFill>
            </a:rPr>
            <a:t>en</a:t>
          </a:r>
          <a:r>
            <a:rPr lang="en-US" sz="2300" kern="1200" dirty="0">
              <a:solidFill>
                <a:schemeClr val="bg1"/>
              </a:solidFill>
            </a:rPr>
            <a:t> </a:t>
          </a:r>
          <a:r>
            <a:rPr lang="en-US" sz="2300" kern="1200" dirty="0" err="1">
              <a:solidFill>
                <a:schemeClr val="bg1"/>
              </a:solidFill>
            </a:rPr>
            <a:t>mer</a:t>
          </a:r>
          <a:r>
            <a:rPr lang="en-US" sz="2300" kern="1200" dirty="0">
              <a:solidFill>
                <a:schemeClr val="bg1"/>
              </a:solidFill>
            </a:rPr>
            <a:t> </a:t>
          </a:r>
          <a:r>
            <a:rPr lang="en-US" sz="2300" kern="1200" dirty="0" err="1">
              <a:solidFill>
                <a:schemeClr val="bg1"/>
              </a:solidFill>
            </a:rPr>
            <a:t>hälsofrämjande</a:t>
          </a:r>
          <a:r>
            <a:rPr lang="en-US" sz="2300" kern="1200" dirty="0">
              <a:solidFill>
                <a:schemeClr val="bg1"/>
              </a:solidFill>
            </a:rPr>
            <a:t> </a:t>
          </a:r>
          <a:r>
            <a:rPr lang="en-US" sz="2300" kern="1200" dirty="0" err="1">
              <a:solidFill>
                <a:schemeClr val="bg1"/>
              </a:solidFill>
            </a:rPr>
            <a:t>hälso</a:t>
          </a:r>
          <a:r>
            <a:rPr lang="en-US" sz="2300" kern="1200" dirty="0">
              <a:solidFill>
                <a:schemeClr val="bg1"/>
              </a:solidFill>
            </a:rPr>
            <a:t>- </a:t>
          </a:r>
          <a:r>
            <a:rPr lang="en-US" sz="2300" kern="1200" dirty="0" err="1">
              <a:solidFill>
                <a:schemeClr val="bg1"/>
              </a:solidFill>
            </a:rPr>
            <a:t>och</a:t>
          </a:r>
          <a:r>
            <a:rPr lang="en-US" sz="2300" kern="1200" dirty="0">
              <a:solidFill>
                <a:schemeClr val="bg1"/>
              </a:solidFill>
            </a:rPr>
            <a:t> </a:t>
          </a:r>
          <a:r>
            <a:rPr lang="en-US" sz="2300" kern="1200" dirty="0" err="1">
              <a:solidFill>
                <a:schemeClr val="bg1"/>
              </a:solidFill>
            </a:rPr>
            <a:t>sjukvård</a:t>
          </a:r>
          <a:r>
            <a:rPr lang="en-US" sz="2300" kern="1200" dirty="0">
              <a:solidFill>
                <a:schemeClr val="bg1"/>
              </a:solidFill>
            </a:rPr>
            <a:t>. </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103F2-E973-4982-B96A-EFF86637B371}">
      <dsp:nvSpPr>
        <dsp:cNvPr id="0" name=""/>
        <dsp:cNvSpPr/>
      </dsp:nvSpPr>
      <dsp:spPr>
        <a:xfrm>
          <a:off x="0" y="53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5ECA743-AF11-45E3-8939-C65DB4E4ABF5}">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26558-4224-4621-A07A-D32212E9158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a:solidFill>
                <a:schemeClr val="bg1"/>
              </a:solidFill>
            </a:rPr>
            <a:t>HFS har </a:t>
          </a:r>
          <a:r>
            <a:rPr lang="en-US" sz="2100" kern="1200" dirty="0" err="1">
              <a:solidFill>
                <a:schemeClr val="bg1"/>
              </a:solidFill>
            </a:rPr>
            <a:t>en</a:t>
          </a:r>
          <a:r>
            <a:rPr lang="en-US" sz="2100" kern="1200" dirty="0">
              <a:solidFill>
                <a:schemeClr val="bg1"/>
              </a:solidFill>
            </a:rPr>
            <a:t> </a:t>
          </a:r>
          <a:r>
            <a:rPr lang="en-US" sz="2100" kern="1200" dirty="0" err="1">
              <a:solidFill>
                <a:schemeClr val="bg1"/>
              </a:solidFill>
            </a:rPr>
            <a:t>helhetssyn</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ett</a:t>
          </a:r>
          <a:r>
            <a:rPr lang="en-US" sz="2100" kern="1200" dirty="0">
              <a:solidFill>
                <a:schemeClr val="bg1"/>
              </a:solidFill>
            </a:rPr>
            <a:t> </a:t>
          </a:r>
          <a:r>
            <a:rPr lang="en-US" sz="2100" kern="1200" dirty="0" err="1">
              <a:solidFill>
                <a:schemeClr val="bg1"/>
              </a:solidFill>
            </a:rPr>
            <a:t>fokus</a:t>
          </a:r>
          <a:r>
            <a:rPr lang="en-US" sz="2100" kern="1200" dirty="0">
              <a:solidFill>
                <a:schemeClr val="bg1"/>
              </a:solidFill>
            </a:rPr>
            <a:t> </a:t>
          </a:r>
          <a:r>
            <a:rPr lang="en-US" sz="2100" kern="1200" dirty="0" err="1">
              <a:solidFill>
                <a:schemeClr val="bg1"/>
              </a:solidFill>
            </a:rPr>
            <a:t>på</a:t>
          </a:r>
          <a:r>
            <a:rPr lang="en-US" sz="2100" kern="1200" dirty="0">
              <a:solidFill>
                <a:schemeClr val="bg1"/>
              </a:solidFill>
            </a:rPr>
            <a:t>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hälso</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sjukvård</a:t>
          </a:r>
          <a:r>
            <a:rPr lang="en-US" sz="2100" kern="1200" dirty="0">
              <a:solidFill>
                <a:schemeClr val="bg1"/>
              </a:solidFill>
            </a:rPr>
            <a:t>. </a:t>
          </a:r>
        </a:p>
      </dsp:txBody>
      <dsp:txXfrm>
        <a:off x="1435590" y="531"/>
        <a:ext cx="9080009" cy="1242935"/>
      </dsp:txXfrm>
    </dsp:sp>
    <dsp:sp modelId="{BDE8E926-3D82-4140-989D-13C04D1C65AE}">
      <dsp:nvSpPr>
        <dsp:cNvPr id="0" name=""/>
        <dsp:cNvSpPr/>
      </dsp:nvSpPr>
      <dsp:spPr>
        <a:xfrm>
          <a:off x="0" y="1554201"/>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C9333CC-3928-4FC7-8631-1BE1281E2D1A}">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15DB1-8836-4957-BDA7-14221C10E520}">
      <dsp:nvSpPr>
        <dsp:cNvPr id="0" name=""/>
        <dsp:cNvSpPr/>
      </dsp:nvSpPr>
      <dsp:spPr>
        <a:xfrm>
          <a:off x="1456293" y="1603377"/>
          <a:ext cx="8842657" cy="1144582"/>
        </a:xfrm>
        <a:prstGeom prst="rect">
          <a:avLst/>
        </a:prstGeom>
        <a:solidFill>
          <a:srgbClr val="45752B"/>
        </a:solid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a:solidFill>
                <a:schemeClr val="bg1"/>
              </a:solidFill>
            </a:rPr>
            <a:t>HFS har </a:t>
          </a:r>
          <a:r>
            <a:rPr lang="en-US" sz="2100" kern="1200" dirty="0" err="1">
              <a:solidFill>
                <a:schemeClr val="bg1"/>
              </a:solidFill>
            </a:rPr>
            <a:t>en</a:t>
          </a:r>
          <a:r>
            <a:rPr lang="en-US" sz="2100" kern="1200" dirty="0">
              <a:solidFill>
                <a:schemeClr val="bg1"/>
              </a:solidFill>
            </a:rPr>
            <a:t> bred </a:t>
          </a:r>
          <a:r>
            <a:rPr lang="en-US" sz="2100" kern="1200" dirty="0" err="1">
              <a:solidFill>
                <a:schemeClr val="bg1"/>
              </a:solidFill>
            </a:rPr>
            <a:t>nationell</a:t>
          </a:r>
          <a:r>
            <a:rPr lang="en-US" sz="2100" kern="1200" dirty="0">
              <a:solidFill>
                <a:schemeClr val="bg1"/>
              </a:solidFill>
            </a:rPr>
            <a:t> </a:t>
          </a:r>
          <a:r>
            <a:rPr lang="en-US" sz="2100" kern="1200" dirty="0" err="1">
              <a:solidFill>
                <a:schemeClr val="bg1"/>
              </a:solidFill>
            </a:rPr>
            <a:t>uppslutning</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inkluderar</a:t>
          </a:r>
          <a:r>
            <a:rPr lang="en-US" sz="2100" kern="1200" dirty="0">
              <a:solidFill>
                <a:schemeClr val="bg1"/>
              </a:solidFill>
            </a:rPr>
            <a:t> </a:t>
          </a:r>
          <a:r>
            <a:rPr lang="en-US" sz="2100" kern="1200" dirty="0" err="1">
              <a:solidFill>
                <a:schemeClr val="bg1"/>
              </a:solidFill>
            </a:rPr>
            <a:t>styrning</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ledning</a:t>
          </a:r>
          <a:r>
            <a:rPr lang="en-US" sz="2100" kern="1200" dirty="0">
              <a:solidFill>
                <a:schemeClr val="bg1"/>
              </a:solidFill>
            </a:rPr>
            <a:t>, patient-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medarbetarperspektiv</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arbete</a:t>
          </a:r>
          <a:r>
            <a:rPr lang="en-US" sz="2100" kern="1200" dirty="0">
              <a:solidFill>
                <a:schemeClr val="bg1"/>
              </a:solidFill>
            </a:rPr>
            <a:t> </a:t>
          </a:r>
          <a:r>
            <a:rPr lang="en-US" sz="2100" kern="1200" dirty="0" err="1">
              <a:solidFill>
                <a:schemeClr val="bg1"/>
              </a:solidFill>
            </a:rPr>
            <a:t>på</a:t>
          </a:r>
          <a:r>
            <a:rPr lang="en-US" sz="2100" kern="1200" dirty="0">
              <a:solidFill>
                <a:schemeClr val="bg1"/>
              </a:solidFill>
            </a:rPr>
            <a:t> </a:t>
          </a:r>
          <a:r>
            <a:rPr lang="en-US" sz="2100" kern="1200" dirty="0" err="1">
              <a:solidFill>
                <a:schemeClr val="bg1"/>
              </a:solidFill>
            </a:rPr>
            <a:t>befolkningsnivå</a:t>
          </a:r>
          <a:r>
            <a:rPr lang="en-US" sz="2100" kern="1200" dirty="0">
              <a:solidFill>
                <a:schemeClr val="bg1"/>
              </a:solidFill>
            </a:rPr>
            <a:t>. </a:t>
          </a:r>
        </a:p>
      </dsp:txBody>
      <dsp:txXfrm>
        <a:off x="1456293" y="1603377"/>
        <a:ext cx="8842657" cy="1144582"/>
      </dsp:txXfrm>
    </dsp:sp>
    <dsp:sp modelId="{325A162A-FB21-46BE-928E-044E5E9979C1}">
      <dsp:nvSpPr>
        <dsp:cNvPr id="0" name=""/>
        <dsp:cNvSpPr/>
      </dsp:nvSpPr>
      <dsp:spPr>
        <a:xfrm>
          <a:off x="0" y="3107870"/>
          <a:ext cx="10515600" cy="1242935"/>
        </a:xfrm>
        <a:prstGeom prst="roundRect">
          <a:avLst>
            <a:gd name="adj" fmla="val 10000"/>
          </a:avLst>
        </a:prstGeom>
        <a:solidFill>
          <a:srgbClr val="45752B"/>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06D4021B-6A26-4FE0-A9EA-112263890ADA}">
      <dsp:nvSpPr>
        <dsp:cNvPr id="0" name=""/>
        <dsp:cNvSpPr/>
      </dsp:nvSpPr>
      <dsp:spPr>
        <a:xfrm>
          <a:off x="375988" y="3387531"/>
          <a:ext cx="683614" cy="683614"/>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23E1C-0878-4081-A1CF-616B1604F52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90000"/>
            </a:lnSpc>
            <a:spcBef>
              <a:spcPct val="0"/>
            </a:spcBef>
            <a:spcAft>
              <a:spcPct val="35000"/>
            </a:spcAft>
          </a:pPr>
          <a:r>
            <a:rPr lang="en-US" sz="2100" kern="1200" dirty="0" err="1">
              <a:solidFill>
                <a:schemeClr val="bg1"/>
              </a:solidFill>
            </a:rPr>
            <a:t>Genom</a:t>
          </a:r>
          <a:r>
            <a:rPr lang="en-US" sz="2100" kern="1200" dirty="0">
              <a:solidFill>
                <a:schemeClr val="bg1"/>
              </a:solidFill>
            </a:rPr>
            <a:t> </a:t>
          </a:r>
          <a:r>
            <a:rPr lang="en-US" sz="2100" kern="1200" dirty="0" err="1">
              <a:solidFill>
                <a:schemeClr val="bg1"/>
              </a:solidFill>
            </a:rPr>
            <a:t>att</a:t>
          </a:r>
          <a:r>
            <a:rPr lang="en-US" sz="2100" kern="1200" dirty="0">
              <a:solidFill>
                <a:schemeClr val="bg1"/>
              </a:solidFill>
            </a:rPr>
            <a:t> </a:t>
          </a:r>
          <a:r>
            <a:rPr lang="en-US" sz="2100" kern="1200" dirty="0" err="1">
              <a:solidFill>
                <a:schemeClr val="bg1"/>
              </a:solidFill>
            </a:rPr>
            <a:t>sprida</a:t>
          </a:r>
          <a:r>
            <a:rPr lang="en-US" sz="2100" kern="1200" dirty="0">
              <a:solidFill>
                <a:schemeClr val="bg1"/>
              </a:solidFill>
            </a:rPr>
            <a:t> </a:t>
          </a:r>
          <a:r>
            <a:rPr lang="en-US" sz="2100" kern="1200" dirty="0" err="1">
              <a:solidFill>
                <a:schemeClr val="bg1"/>
              </a:solidFill>
            </a:rPr>
            <a:t>kunskap</a:t>
          </a:r>
          <a:r>
            <a:rPr lang="en-US" sz="2100" kern="1200" dirty="0">
              <a:solidFill>
                <a:schemeClr val="bg1"/>
              </a:solidFill>
            </a:rPr>
            <a:t>, </a:t>
          </a:r>
          <a:r>
            <a:rPr lang="en-US" sz="2100" kern="1200" dirty="0" err="1">
              <a:solidFill>
                <a:schemeClr val="bg1"/>
              </a:solidFill>
            </a:rPr>
            <a:t>inspirera</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påverka</a:t>
          </a:r>
          <a:r>
            <a:rPr lang="en-US" sz="2100" kern="1200" dirty="0">
              <a:solidFill>
                <a:schemeClr val="bg1"/>
              </a:solidFill>
            </a:rPr>
            <a:t> </a:t>
          </a:r>
          <a:r>
            <a:rPr lang="en-US" sz="2100" kern="1200" dirty="0" err="1">
              <a:solidFill>
                <a:schemeClr val="bg1"/>
              </a:solidFill>
            </a:rPr>
            <a:t>fungerar</a:t>
          </a:r>
          <a:r>
            <a:rPr lang="en-US" sz="2100" kern="1200" dirty="0">
              <a:solidFill>
                <a:schemeClr val="bg1"/>
              </a:solidFill>
            </a:rPr>
            <a:t> HFS </a:t>
          </a:r>
          <a:r>
            <a:rPr lang="en-US" sz="2100" kern="1200" dirty="0" err="1">
              <a:solidFill>
                <a:schemeClr val="bg1"/>
              </a:solidFill>
            </a:rPr>
            <a:t>som</a:t>
          </a:r>
          <a:r>
            <a:rPr lang="en-US" sz="2100" kern="1200" dirty="0">
              <a:solidFill>
                <a:schemeClr val="bg1"/>
              </a:solidFill>
            </a:rPr>
            <a:t> </a:t>
          </a:r>
          <a:r>
            <a:rPr lang="en-US" sz="2100" kern="1200" dirty="0" err="1">
              <a:solidFill>
                <a:schemeClr val="bg1"/>
              </a:solidFill>
            </a:rPr>
            <a:t>en</a:t>
          </a:r>
          <a:r>
            <a:rPr lang="en-US" sz="2100" kern="1200" dirty="0">
              <a:solidFill>
                <a:schemeClr val="bg1"/>
              </a:solidFill>
            </a:rPr>
            <a:t> motor för </a:t>
          </a:r>
          <a:r>
            <a:rPr lang="en-US" sz="2100" kern="1200" dirty="0" err="1">
              <a:solidFill>
                <a:schemeClr val="bg1"/>
              </a:solidFill>
            </a:rPr>
            <a:t>att</a:t>
          </a:r>
          <a:r>
            <a:rPr lang="en-US" sz="2100" kern="1200" dirty="0">
              <a:solidFill>
                <a:schemeClr val="bg1"/>
              </a:solidFill>
            </a:rPr>
            <a:t> </a:t>
          </a:r>
          <a:r>
            <a:rPr lang="en-US" sz="2100" kern="1200" dirty="0" err="1">
              <a:solidFill>
                <a:schemeClr val="bg1"/>
              </a:solidFill>
            </a:rPr>
            <a:t>öka</a:t>
          </a:r>
          <a:r>
            <a:rPr lang="en-US" sz="2100" kern="1200" dirty="0">
              <a:solidFill>
                <a:schemeClr val="bg1"/>
              </a:solidFill>
            </a:rPr>
            <a:t> </a:t>
          </a:r>
          <a:r>
            <a:rPr lang="en-US" sz="2100" kern="1200" dirty="0" err="1">
              <a:solidFill>
                <a:schemeClr val="bg1"/>
              </a:solidFill>
            </a:rPr>
            <a:t>regionernas</a:t>
          </a:r>
          <a:r>
            <a:rPr lang="en-US" sz="2100" kern="1200" dirty="0">
              <a:solidFill>
                <a:schemeClr val="bg1"/>
              </a:solidFill>
            </a:rPr>
            <a:t> </a:t>
          </a:r>
          <a:r>
            <a:rPr lang="en-US" sz="2100" kern="1200" dirty="0" err="1">
              <a:solidFill>
                <a:schemeClr val="bg1"/>
              </a:solidFill>
            </a:rPr>
            <a:t>samlade</a:t>
          </a:r>
          <a:r>
            <a:rPr lang="en-US" sz="2100" kern="1200" dirty="0">
              <a:solidFill>
                <a:schemeClr val="bg1"/>
              </a:solidFill>
            </a:rPr>
            <a:t> </a:t>
          </a:r>
          <a:r>
            <a:rPr lang="en-US" sz="2100" kern="1200" dirty="0" err="1">
              <a:solidFill>
                <a:schemeClr val="bg1"/>
              </a:solidFill>
            </a:rPr>
            <a:t>kompetens</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erfarenhet</a:t>
          </a:r>
          <a:r>
            <a:rPr lang="en-US" sz="2100" kern="1200">
              <a:solidFill>
                <a:schemeClr val="bg1"/>
              </a:solidFill>
            </a:rPr>
            <a:t> inom</a:t>
          </a:r>
          <a:r>
            <a:rPr lang="en-US" sz="2100" kern="1200" dirty="0">
              <a:solidFill>
                <a:schemeClr val="bg1"/>
              </a:solidFill>
            </a:rPr>
            <a:t> </a:t>
          </a:r>
          <a:r>
            <a:rPr lang="en-US" sz="2100" b="1" kern="1200" dirty="0" err="1">
              <a:solidFill>
                <a:schemeClr val="bg1"/>
              </a:solidFill>
            </a:rPr>
            <a:t>utveckling</a:t>
          </a:r>
          <a:r>
            <a:rPr lang="en-US" sz="2100" b="1" kern="1200" dirty="0">
              <a:solidFill>
                <a:schemeClr val="bg1"/>
              </a:solidFill>
            </a:rPr>
            <a:t> </a:t>
          </a:r>
          <a:r>
            <a:rPr lang="en-US" sz="2100" b="1" kern="1200" dirty="0" err="1">
              <a:solidFill>
                <a:schemeClr val="bg1"/>
              </a:solidFill>
            </a:rPr>
            <a:t>och</a:t>
          </a:r>
          <a:r>
            <a:rPr lang="en-US" sz="2100" b="1" kern="1200" dirty="0">
              <a:solidFill>
                <a:schemeClr val="bg1"/>
              </a:solidFill>
            </a:rPr>
            <a:t> </a:t>
          </a:r>
          <a:r>
            <a:rPr lang="en-US" sz="2100" b="1" kern="1200" dirty="0" err="1">
              <a:solidFill>
                <a:schemeClr val="bg1"/>
              </a:solidFill>
            </a:rPr>
            <a:t>implementering</a:t>
          </a:r>
          <a:r>
            <a:rPr lang="en-US" sz="2100" kern="1200" dirty="0">
              <a:solidFill>
                <a:schemeClr val="bg1"/>
              </a:solidFill>
            </a:rPr>
            <a:t> av </a:t>
          </a:r>
          <a:r>
            <a:rPr lang="en-US" sz="2100" kern="1200" dirty="0" err="1">
              <a:solidFill>
                <a:schemeClr val="bg1"/>
              </a:solidFill>
            </a:rPr>
            <a:t>hälsofrämjande</a:t>
          </a:r>
          <a:r>
            <a:rPr lang="en-US" sz="2100" kern="1200" dirty="0">
              <a:solidFill>
                <a:schemeClr val="bg1"/>
              </a:solidFill>
            </a:rPr>
            <a:t> </a:t>
          </a:r>
          <a:r>
            <a:rPr lang="en-US" sz="2100" kern="1200" dirty="0" err="1">
              <a:solidFill>
                <a:schemeClr val="bg1"/>
              </a:solidFill>
            </a:rPr>
            <a:t>hälso</a:t>
          </a:r>
          <a:r>
            <a:rPr lang="en-US" sz="2100" kern="1200" dirty="0">
              <a:solidFill>
                <a:schemeClr val="bg1"/>
              </a:solidFill>
            </a:rPr>
            <a:t>- </a:t>
          </a:r>
          <a:r>
            <a:rPr lang="en-US" sz="2100" kern="1200" dirty="0" err="1">
              <a:solidFill>
                <a:schemeClr val="bg1"/>
              </a:solidFill>
            </a:rPr>
            <a:t>och</a:t>
          </a:r>
          <a:r>
            <a:rPr lang="en-US" sz="2100" kern="1200" dirty="0">
              <a:solidFill>
                <a:schemeClr val="bg1"/>
              </a:solidFill>
            </a:rPr>
            <a:t> </a:t>
          </a:r>
          <a:r>
            <a:rPr lang="en-US" sz="2100" kern="1200" dirty="0" err="1">
              <a:solidFill>
                <a:schemeClr val="bg1"/>
              </a:solidFill>
            </a:rPr>
            <a:t>sjukvård</a:t>
          </a:r>
          <a:r>
            <a:rPr lang="en-US" sz="2100" kern="1200" dirty="0">
              <a:solidFill>
                <a:schemeClr val="bg1"/>
              </a:solidFill>
            </a:rPr>
            <a:t>.</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24E6-4B1C-408C-B4D1-773A8D4F9EFD}">
      <dsp:nvSpPr>
        <dsp:cNvPr id="0" name=""/>
        <dsp:cNvSpPr/>
      </dsp:nvSpPr>
      <dsp:spPr>
        <a:xfrm>
          <a:off x="679050"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3729F15D-3C33-46D4-9DAF-2E6000094E9B}">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39976-D937-48F0-B062-00560EADAAA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nationellt</a:t>
          </a:r>
          <a:r>
            <a:rPr lang="en-US" sz="1200" b="1" kern="1200" dirty="0"/>
            <a:t> </a:t>
          </a:r>
          <a:r>
            <a:rPr lang="en-US" sz="1200" b="1" kern="1200" dirty="0" err="1"/>
            <a:t>nätverk</a:t>
          </a:r>
          <a:r>
            <a:rPr lang="en-US" sz="1200" b="1" kern="1200" dirty="0"/>
            <a:t> av </a:t>
          </a:r>
          <a:r>
            <a:rPr lang="en-US" sz="1200" b="1" kern="1200" dirty="0" err="1"/>
            <a:t>personer</a:t>
          </a:r>
          <a:r>
            <a:rPr lang="en-US" sz="1200" b="1" kern="1200" dirty="0"/>
            <a:t> med </a:t>
          </a:r>
          <a:r>
            <a:rPr lang="en-US" sz="1200" b="1" kern="1200" dirty="0" err="1"/>
            <a:t>hög</a:t>
          </a:r>
          <a:r>
            <a:rPr lang="en-US" sz="1200" b="1" kern="1200" dirty="0"/>
            <a:t> </a:t>
          </a:r>
          <a:r>
            <a:rPr lang="en-US" sz="1200" b="1" kern="1200" dirty="0" err="1"/>
            <a:t>kompetens</a:t>
          </a:r>
          <a:r>
            <a:rPr lang="en-US" sz="1200" b="1" kern="1200" dirty="0"/>
            <a:t> </a:t>
          </a:r>
          <a:r>
            <a:rPr lang="en-US" sz="1200" b="1" kern="1200" dirty="0" err="1"/>
            <a:t>inom</a:t>
          </a:r>
          <a:r>
            <a:rPr lang="en-US" sz="1200" b="1" kern="1200" dirty="0"/>
            <a:t> </a:t>
          </a:r>
          <a:r>
            <a:rPr lang="en-US" sz="1200" b="1" kern="1200" dirty="0" err="1"/>
            <a:t>hälsofrämjande</a:t>
          </a:r>
          <a:r>
            <a:rPr lang="en-US" sz="1200" b="1" kern="1200" dirty="0"/>
            <a:t> </a:t>
          </a:r>
          <a:r>
            <a:rPr lang="en-US" sz="1200" b="1" kern="1200" dirty="0" err="1"/>
            <a:t>och</a:t>
          </a:r>
          <a:r>
            <a:rPr lang="en-US" sz="1200" b="1" kern="1200" dirty="0"/>
            <a:t> </a:t>
          </a:r>
          <a:r>
            <a:rPr lang="en-US" sz="1200" b="1" kern="1200" dirty="0" err="1"/>
            <a:t>förebyggande</a:t>
          </a:r>
          <a:r>
            <a:rPr lang="en-US" sz="1200" b="1" kern="1200" dirty="0"/>
            <a:t> </a:t>
          </a:r>
          <a:r>
            <a:rPr lang="en-US" sz="1200" b="1" kern="1200" dirty="0" err="1"/>
            <a:t>hälso</a:t>
          </a:r>
          <a:r>
            <a:rPr lang="en-US" sz="1200" b="1" kern="1200" dirty="0"/>
            <a:t>- </a:t>
          </a:r>
          <a:r>
            <a:rPr lang="en-US" sz="1200" b="1" kern="1200" dirty="0" err="1"/>
            <a:t>och</a:t>
          </a:r>
          <a:r>
            <a:rPr lang="en-US" sz="1200" b="1" kern="1200" dirty="0"/>
            <a:t> </a:t>
          </a:r>
          <a:r>
            <a:rPr lang="en-US" sz="1200" b="1" kern="1200" dirty="0" err="1"/>
            <a:t>sjukvård</a:t>
          </a:r>
          <a:r>
            <a:rPr lang="en-US" sz="1200" b="1" kern="1200" dirty="0"/>
            <a:t>.</a:t>
          </a:r>
        </a:p>
      </dsp:txBody>
      <dsp:txXfrm>
        <a:off x="75768" y="3053169"/>
        <a:ext cx="3093750" cy="720000"/>
      </dsp:txXfrm>
    </dsp:sp>
    <dsp:sp modelId="{ECF623DF-635B-4FF6-AE78-03A3D8120914}">
      <dsp:nvSpPr>
        <dsp:cNvPr id="0" name=""/>
        <dsp:cNvSpPr/>
      </dsp:nvSpPr>
      <dsp:spPr>
        <a:xfrm>
          <a:off x="4314206"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4660CBFF-5F5D-409E-A302-93F09FF21064}">
      <dsp:nvSpPr>
        <dsp:cNvPr id="0" name=""/>
        <dsp:cNvSpPr/>
      </dsp:nvSpPr>
      <dsp:spPr>
        <a:xfrm>
          <a:off x="4716393" y="980356"/>
          <a:ext cx="1082812" cy="1082812"/>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AFC69-2A46-46AD-807A-DC6810604723}">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nätverk</a:t>
          </a:r>
          <a:r>
            <a:rPr lang="en-US" sz="1200" b="1" kern="1200" dirty="0"/>
            <a:t> med </a:t>
          </a:r>
          <a:r>
            <a:rPr lang="en-US" sz="1200" b="1" kern="1200" dirty="0" err="1"/>
            <a:t>syfte</a:t>
          </a:r>
          <a:r>
            <a:rPr lang="en-US" sz="1200" b="1" kern="1200" dirty="0"/>
            <a:t> </a:t>
          </a:r>
          <a:r>
            <a:rPr lang="en-US" sz="1200" b="1" kern="1200" dirty="0" err="1"/>
            <a:t>är</a:t>
          </a:r>
          <a:r>
            <a:rPr lang="en-US" sz="1200" b="1" kern="1200" dirty="0"/>
            <a:t> </a:t>
          </a:r>
          <a:r>
            <a:rPr lang="en-US" sz="1200" b="1" kern="1200" dirty="0" err="1"/>
            <a:t>att</a:t>
          </a:r>
          <a:r>
            <a:rPr lang="en-US" sz="1200" b="1" kern="1200" dirty="0"/>
            <a:t> </a:t>
          </a:r>
          <a:r>
            <a:rPr lang="en-US" sz="1200" b="1" kern="1200" dirty="0" err="1"/>
            <a:t>stödja</a:t>
          </a:r>
          <a:r>
            <a:rPr lang="en-US" sz="1200" b="1" kern="1200" dirty="0"/>
            <a:t> </a:t>
          </a:r>
          <a:r>
            <a:rPr lang="en-US" sz="1200" b="1" kern="1200" dirty="0" err="1"/>
            <a:t>hälsoorientering</a:t>
          </a:r>
          <a:r>
            <a:rPr lang="en-US" sz="1200" b="1" kern="1200" dirty="0"/>
            <a:t> </a:t>
          </a:r>
          <a:r>
            <a:rPr lang="en-US" sz="1200" b="1" kern="1200" dirty="0" err="1"/>
            <a:t>i</a:t>
          </a:r>
          <a:r>
            <a:rPr lang="en-US" sz="1200" b="1" kern="1200" dirty="0"/>
            <a:t> </a:t>
          </a:r>
          <a:r>
            <a:rPr lang="en-US" sz="1200" b="1" kern="1200" dirty="0" err="1"/>
            <a:t>svensk</a:t>
          </a:r>
          <a:r>
            <a:rPr lang="en-US" sz="1200" b="1" kern="1200" dirty="0"/>
            <a:t> </a:t>
          </a:r>
          <a:r>
            <a:rPr lang="en-US" sz="1200" b="1" kern="1200" dirty="0" err="1"/>
            <a:t>hälso</a:t>
          </a:r>
          <a:r>
            <a:rPr lang="en-US" sz="1200" b="1" kern="1200" dirty="0"/>
            <a:t>- </a:t>
          </a:r>
          <a:r>
            <a:rPr lang="en-US" sz="1200" b="1" kern="1200" dirty="0" err="1"/>
            <a:t>och</a:t>
          </a:r>
          <a:r>
            <a:rPr lang="en-US" sz="1200" b="1" kern="1200" dirty="0"/>
            <a:t> </a:t>
          </a:r>
          <a:r>
            <a:rPr lang="en-US" sz="1200" b="1" kern="1200" dirty="0" err="1"/>
            <a:t>sjukvård</a:t>
          </a:r>
          <a:r>
            <a:rPr lang="en-US" sz="1200" b="1" kern="1200" dirty="0"/>
            <a:t>.</a:t>
          </a:r>
        </a:p>
      </dsp:txBody>
      <dsp:txXfrm>
        <a:off x="3710925" y="3053169"/>
        <a:ext cx="3093750" cy="720000"/>
      </dsp:txXfrm>
    </dsp:sp>
    <dsp:sp modelId="{001CB101-75F0-40C3-9EE4-EAA3690FEEB4}">
      <dsp:nvSpPr>
        <dsp:cNvPr id="0" name=""/>
        <dsp:cNvSpPr/>
      </dsp:nvSpPr>
      <dsp:spPr>
        <a:xfrm>
          <a:off x="7949362" y="578168"/>
          <a:ext cx="1887187" cy="1887187"/>
        </a:xfrm>
        <a:prstGeom prst="ellipse">
          <a:avLst/>
        </a:prstGeom>
        <a:solidFill>
          <a:srgbClr val="45752B"/>
        </a:solidFill>
        <a:ln>
          <a:no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sp>
    <dsp:sp modelId="{FB7FFAB4-4EFB-4E50-8A9D-43300C18E686}">
      <dsp:nvSpPr>
        <dsp:cNvPr id="0" name=""/>
        <dsp:cNvSpPr/>
      </dsp:nvSpPr>
      <dsp:spPr>
        <a:xfrm>
          <a:off x="8351550" y="98035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A2C3B-D643-4D08-9176-28909B678BB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b="1" kern="1200" dirty="0"/>
            <a:t>HFS </a:t>
          </a:r>
          <a:r>
            <a:rPr lang="en-US" sz="1200" b="1" kern="1200" dirty="0" err="1"/>
            <a:t>är</a:t>
          </a:r>
          <a:r>
            <a:rPr lang="en-US" sz="1200" b="1" kern="1200" dirty="0"/>
            <a:t> </a:t>
          </a:r>
          <a:r>
            <a:rPr lang="en-US" sz="1200" b="1" kern="1200" dirty="0" err="1"/>
            <a:t>ett</a:t>
          </a:r>
          <a:r>
            <a:rPr lang="en-US" sz="1200" b="1" kern="1200" dirty="0"/>
            <a:t> </a:t>
          </a:r>
          <a:r>
            <a:rPr lang="en-US" sz="1200" b="1" kern="1200" dirty="0" err="1"/>
            <a:t>nätverk</a:t>
          </a:r>
          <a:r>
            <a:rPr lang="en-US" sz="1200" b="1" kern="1200" dirty="0"/>
            <a:t> </a:t>
          </a:r>
          <a:r>
            <a:rPr lang="en-US" sz="1200" b="1" kern="1200" dirty="0" err="1"/>
            <a:t>som</a:t>
          </a:r>
          <a:r>
            <a:rPr lang="en-US" sz="1200" b="1" kern="1200" dirty="0"/>
            <a:t> </a:t>
          </a:r>
          <a:r>
            <a:rPr lang="en-US" sz="1200" b="1" kern="1200" dirty="0" err="1"/>
            <a:t>sprider</a:t>
          </a:r>
          <a:r>
            <a:rPr lang="en-US" sz="1200" b="1" kern="1200" dirty="0"/>
            <a:t> </a:t>
          </a:r>
          <a:r>
            <a:rPr lang="en-US" sz="1200" b="1" kern="1200" dirty="0" err="1"/>
            <a:t>kunskap</a:t>
          </a:r>
          <a:r>
            <a:rPr lang="en-US" sz="1200" b="1" kern="1200" dirty="0"/>
            <a:t>, </a:t>
          </a:r>
          <a:r>
            <a:rPr lang="en-US" sz="1200" b="1" kern="1200" dirty="0" err="1"/>
            <a:t>inspirerar</a:t>
          </a:r>
          <a:r>
            <a:rPr lang="en-US" sz="1200" b="1" kern="1200" dirty="0"/>
            <a:t> </a:t>
          </a:r>
          <a:r>
            <a:rPr lang="en-US" sz="1200" b="1" kern="1200" dirty="0" err="1"/>
            <a:t>och</a:t>
          </a:r>
          <a:r>
            <a:rPr lang="en-US" sz="1200" b="1" kern="1200" dirty="0"/>
            <a:t> </a:t>
          </a:r>
          <a:r>
            <a:rPr lang="en-US" sz="1200" b="1" kern="1200"/>
            <a:t>påverkar</a:t>
          </a:r>
          <a:r>
            <a:rPr lang="en-US" sz="1200" b="1" kern="1200" dirty="0"/>
            <a:t> </a:t>
          </a:r>
          <a:r>
            <a:rPr lang="en-US" sz="1200" b="1" kern="1200" dirty="0" err="1"/>
            <a:t>inom</a:t>
          </a:r>
          <a:r>
            <a:rPr lang="en-US" sz="1200" b="1" kern="1200" dirty="0"/>
            <a:t> </a:t>
          </a:r>
          <a:r>
            <a:rPr lang="en-US" sz="1200" b="1" kern="1200" dirty="0" err="1"/>
            <a:t>perspektiven</a:t>
          </a:r>
          <a:r>
            <a:rPr lang="en-US" sz="1200" b="1" kern="1200" dirty="0"/>
            <a:t> </a:t>
          </a:r>
          <a:r>
            <a:rPr lang="en-US" sz="1200" b="1" kern="1200" dirty="0" err="1"/>
            <a:t>styrning</a:t>
          </a:r>
          <a:r>
            <a:rPr lang="en-US" sz="1200" b="1" kern="1200" dirty="0"/>
            <a:t> </a:t>
          </a:r>
          <a:r>
            <a:rPr lang="en-US" sz="1200" b="1" kern="1200" dirty="0" err="1"/>
            <a:t>och</a:t>
          </a:r>
          <a:r>
            <a:rPr lang="en-US" sz="1200" b="1" kern="1200" dirty="0"/>
            <a:t> </a:t>
          </a:r>
          <a:r>
            <a:rPr lang="en-US" sz="1200" b="1" kern="1200" dirty="0" err="1"/>
            <a:t>ledning</a:t>
          </a:r>
          <a:r>
            <a:rPr lang="en-US" sz="1200" b="1" kern="1200" dirty="0"/>
            <a:t>, </a:t>
          </a:r>
          <a:r>
            <a:rPr lang="en-US" sz="1200" b="1" kern="1200" dirty="0" err="1"/>
            <a:t>befolkning</a:t>
          </a:r>
          <a:r>
            <a:rPr lang="en-US" sz="1200" b="1" kern="1200" dirty="0"/>
            <a:t>, patient </a:t>
          </a:r>
          <a:r>
            <a:rPr lang="en-US" sz="1200" b="1" kern="1200" dirty="0" err="1"/>
            <a:t>och</a:t>
          </a:r>
          <a:r>
            <a:rPr lang="en-US" sz="1200" b="1" kern="1200" dirty="0"/>
            <a:t> </a:t>
          </a:r>
          <a:r>
            <a:rPr lang="en-US" sz="1200" b="1" kern="1200" dirty="0" err="1"/>
            <a:t>medarbetare</a:t>
          </a:r>
          <a:r>
            <a:rPr lang="en-US" sz="1200" b="1" kern="1200" dirty="0"/>
            <a:t>.</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C58AF58-CD5A-D14C-AC65-92045D99A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sv-SE"/>
          </a:p>
        </p:txBody>
      </p:sp>
      <p:sp>
        <p:nvSpPr>
          <p:cNvPr id="3" name="Platshållare för datum 2">
            <a:extLst>
              <a:ext uri="{FF2B5EF4-FFF2-40B4-BE49-F238E27FC236}">
                <a16:creationId xmlns:a16="http://schemas.microsoft.com/office/drawing/2014/main" id="{435C2880-E0DD-8145-87B0-D08A08D7D3E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E73C6A5-FB1D-3046-9BAB-CE665A54FC0F}" type="datetimeFigureOut">
              <a:rPr lang="sv-SE" altLang="sv-SE"/>
              <a:pPr>
                <a:defRPr/>
              </a:pPr>
              <a:t>2025-03-12</a:t>
            </a:fld>
            <a:endParaRPr lang="sv-SE" altLang="sv-SE"/>
          </a:p>
        </p:txBody>
      </p:sp>
      <p:sp>
        <p:nvSpPr>
          <p:cNvPr id="4" name="Platshållare för bildobjekt 3">
            <a:extLst>
              <a:ext uri="{FF2B5EF4-FFF2-40B4-BE49-F238E27FC236}">
                <a16:creationId xmlns:a16="http://schemas.microsoft.com/office/drawing/2014/main" id="{E7F678A1-D4A5-934F-A4E8-93FAE552C41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AEB220D8-9438-A441-B4BB-616331A5357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6" name="Platshållare för sidfot 5">
            <a:extLst>
              <a:ext uri="{FF2B5EF4-FFF2-40B4-BE49-F238E27FC236}">
                <a16:creationId xmlns:a16="http://schemas.microsoft.com/office/drawing/2014/main" id="{17ABDFF8-70CD-BF4F-8083-1C5683B866F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sv-SE"/>
          </a:p>
        </p:txBody>
      </p:sp>
      <p:sp>
        <p:nvSpPr>
          <p:cNvPr id="7" name="Platshållare för bildnummer 6">
            <a:extLst>
              <a:ext uri="{FF2B5EF4-FFF2-40B4-BE49-F238E27FC236}">
                <a16:creationId xmlns:a16="http://schemas.microsoft.com/office/drawing/2014/main" id="{B9BCF104-8755-3849-AF4F-FCC233B161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7C155C-0948-1D4D-94DD-53E0DB5C4453}" type="slidenum">
              <a:rPr lang="sv-SE" altLang="sv-SE"/>
              <a:pPr/>
              <a:t>‹#›</a:t>
            </a:fld>
            <a:endParaRPr lang="sv-SE" altLang="sv-SE"/>
          </a:p>
        </p:txBody>
      </p:sp>
    </p:spTree>
    <p:extLst>
      <p:ext uri="{BB962C8B-B14F-4D97-AF65-F5344CB8AC3E}">
        <p14:creationId xmlns:p14="http://schemas.microsoft.com/office/powerpoint/2010/main" val="391093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svenska nätverket för hälsofrämjande Hälso- och sjukvård (HFS) är ett nationellt nätverk som samlar personer med kunskap, erfarenhet och intresse av hälsofrämjande och förebyggande arbetssätt i Hälso- och sjukvården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Syftet med nätverket är att främja en hälsoorientering i Hälso- och sjukvård som omfattar beslutsfattande, genomförande och interaktion med patienter, brukare och närstående.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viktigt att ha klart för sig skillnader på hälsofrämjande och förebyggande insatser.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Hälsofrämjande </a:t>
            </a:r>
            <a:r>
              <a:rPr lang="sv-SE" sz="1200" b="0" kern="1200" dirty="0">
                <a:solidFill>
                  <a:schemeClr val="tx1"/>
                </a:solidFill>
                <a:effectLst/>
                <a:latin typeface="+mn-lt"/>
                <a:ea typeface="+mn-ea"/>
                <a:cs typeface="+mn-cs"/>
              </a:rPr>
              <a:t>insatser syftar till </a:t>
            </a:r>
            <a:r>
              <a:rPr lang="sv-SE" sz="1200" kern="1200" dirty="0">
                <a:solidFill>
                  <a:schemeClr val="tx1"/>
                </a:solidFill>
                <a:effectLst/>
                <a:latin typeface="+mn-lt"/>
                <a:ea typeface="+mn-ea"/>
                <a:cs typeface="+mn-cs"/>
              </a:rPr>
              <a:t>att stärka patienternas tilltro till sin egen förmåga och bidra till en god självupplevd hälsa.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Förebyggande insatser</a:t>
            </a:r>
            <a:r>
              <a:rPr lang="sv-SE" sz="1200" kern="1200" dirty="0">
                <a:solidFill>
                  <a:schemeClr val="tx1"/>
                </a:solidFill>
                <a:effectLst/>
                <a:latin typeface="+mn-lt"/>
                <a:ea typeface="+mn-ea"/>
                <a:cs typeface="+mn-cs"/>
              </a:rPr>
              <a:t> syftar till att förhindra uppkomst av sjukdom/ohälsa eller till att minska försämring av redan befintlig sjukdom/ohälsa.</a:t>
            </a: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2</a:t>
            </a:fld>
            <a:endParaRPr lang="sv-SE"/>
          </a:p>
        </p:txBody>
      </p:sp>
    </p:spTree>
    <p:extLst>
      <p:ext uri="{BB962C8B-B14F-4D97-AF65-F5344CB8AC3E}">
        <p14:creationId xmlns:p14="http://schemas.microsoft.com/office/powerpoint/2010/main" val="386159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HFS ska vara ett nätverk som sprider kunskap, inspirerar och påverkar aktörer till hälsoorientering.</a:t>
            </a:r>
          </a:p>
          <a:p>
            <a:endParaRPr lang="sv-SE" dirty="0"/>
          </a:p>
          <a:p>
            <a:r>
              <a:rPr lang="sv-SE" dirty="0"/>
              <a:t>Målbilden är ett nätverk som gör ett tydligt avtryck när det gäller hälsofrämjande frågor, både i enskilda regioner och i Sverige i stort. </a:t>
            </a:r>
          </a:p>
          <a:p>
            <a:endParaRPr lang="sv-SE" dirty="0"/>
          </a:p>
          <a:p>
            <a:r>
              <a:rPr lang="sv-SE" dirty="0"/>
              <a:t>HFS ska vara en arena för kunskapsutbyte med en helhetssyn på systemet.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12</a:t>
            </a:fld>
            <a:endParaRPr lang="sv-SE"/>
          </a:p>
        </p:txBody>
      </p:sp>
    </p:spTree>
    <p:extLst>
      <p:ext uri="{BB962C8B-B14F-4D97-AF65-F5344CB8AC3E}">
        <p14:creationId xmlns:p14="http://schemas.microsoft.com/office/powerpoint/2010/main" val="420000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någon tänker på och beskriver HFS utifrån vad nätverket kännetecknas av så är det:</a:t>
            </a:r>
          </a:p>
          <a:p>
            <a:endParaRPr lang="sv-SE" dirty="0"/>
          </a:p>
          <a:p>
            <a:pPr marL="171450" indent="-171450">
              <a:buFont typeface="Arial" panose="020B0604020202020204" pitchFamily="34" charset="0"/>
              <a:buChar char="•"/>
            </a:pPr>
            <a:r>
              <a:rPr lang="sv-SE" b="1" dirty="0"/>
              <a:t>kompetens</a:t>
            </a:r>
            <a:r>
              <a:rPr lang="sv-SE" dirty="0"/>
              <a:t>, där deltagarna både har kunskap och erfarenhet inom området.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b="1" dirty="0"/>
              <a:t>engagemang </a:t>
            </a:r>
            <a:r>
              <a:rPr lang="sv-SE" dirty="0"/>
              <a:t>där deltagarna tror på värdet av hälsofrämjande insatser och lever som de lär.</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›där alla välvilligt delar med sig av sina kunskaper och erfarenheter med andra över gränser.</a:t>
            </a:r>
          </a:p>
          <a:p>
            <a:endParaRPr lang="sv-SE" dirty="0"/>
          </a:p>
          <a:p>
            <a:r>
              <a:rPr lang="sv-SE" dirty="0"/>
              <a:t>Det är viktigt att trycka på att HFS inte genererar ny kunskap utan bygger sina ställningstagande på vetenskap och beprövad erfarenhet. </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13</a:t>
            </a:fld>
            <a:endParaRPr lang="sv-SE" altLang="sv-SE"/>
          </a:p>
        </p:txBody>
      </p:sp>
    </p:spTree>
    <p:extLst>
      <p:ext uri="{BB962C8B-B14F-4D97-AF65-F5344CB8AC3E}">
        <p14:creationId xmlns:p14="http://schemas.microsoft.com/office/powerpoint/2010/main" val="400254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Varför är det viktigt att vara medlem i HFS och vad ger det för mervärde?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 rutorna!</a:t>
            </a: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14</a:t>
            </a:fld>
            <a:endParaRPr lang="sv-SE"/>
          </a:p>
        </p:txBody>
      </p:sp>
    </p:spTree>
    <p:extLst>
      <p:ext uri="{BB962C8B-B14F-4D97-AF65-F5344CB8AC3E}">
        <p14:creationId xmlns:p14="http://schemas.microsoft.com/office/powerpoint/2010/main" val="310704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Vad skiljer HFS från andra nätverk och aktörer inom hälso- och sjukvården?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r>
              <a:rPr lang="sv-SE" sz="1200" kern="1200">
                <a:solidFill>
                  <a:schemeClr val="tx1"/>
                </a:solidFill>
                <a:effectLst/>
                <a:latin typeface="+mn-lt"/>
                <a:ea typeface="+mn-ea"/>
                <a:cs typeface="+mn-cs"/>
              </a:rPr>
              <a:t>Se rutorna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15</a:t>
            </a:fld>
            <a:endParaRPr lang="sv-SE"/>
          </a:p>
        </p:txBody>
      </p:sp>
    </p:spTree>
    <p:extLst>
      <p:ext uri="{BB962C8B-B14F-4D97-AF65-F5344CB8AC3E}">
        <p14:creationId xmlns:p14="http://schemas.microsoft.com/office/powerpoint/2010/main" val="97780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16</a:t>
            </a:fld>
            <a:endParaRPr lang="sv-SE"/>
          </a:p>
        </p:txBody>
      </p:sp>
    </p:spTree>
    <p:extLst>
      <p:ext uri="{BB962C8B-B14F-4D97-AF65-F5344CB8AC3E}">
        <p14:creationId xmlns:p14="http://schemas.microsoft.com/office/powerpoint/2010/main" val="348183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Tanken på en mer hälso-orienterad Hälso- och sjukvård startade formellt vid ”</a:t>
            </a:r>
            <a:r>
              <a:rPr lang="sv-SE" b="0" i="0" u="none" strike="noStrike" dirty="0">
                <a:solidFill>
                  <a:srgbClr val="333333"/>
                </a:solidFill>
                <a:effectLst/>
                <a:latin typeface="Helvetica" pitchFamily="2" charset="0"/>
              </a:rPr>
              <a:t>First International Conference on Health Promotion, Ottawa, Canada, 17–21 November 1986 på initiativ av WHO. </a:t>
            </a:r>
          </a:p>
          <a:p>
            <a:endParaRPr lang="sv-SE" dirty="0"/>
          </a:p>
          <a:p>
            <a:r>
              <a:rPr lang="sv-SE" dirty="0"/>
              <a:t>Där enades länderna om  ”The Ottawa Charter” som innebar att:</a:t>
            </a:r>
          </a:p>
          <a:p>
            <a:pPr marL="171450" indent="-171450">
              <a:buFont typeface="Arial" panose="020B0604020202020204" pitchFamily="34" charset="0"/>
              <a:buChar char="•"/>
            </a:pPr>
            <a:r>
              <a:rPr lang="sv-SE" dirty="0"/>
              <a:t>skapa en hälsoinriktad samhällspolitik</a:t>
            </a:r>
          </a:p>
          <a:p>
            <a:pPr marL="171450" indent="-171450">
              <a:buFont typeface="Arial" panose="020B0604020202020204" pitchFamily="34" charset="0"/>
              <a:buChar char="•"/>
            </a:pPr>
            <a:r>
              <a:rPr lang="sv-SE" dirty="0"/>
              <a:t>förnya Hälso- och sjukvården</a:t>
            </a:r>
          </a:p>
          <a:p>
            <a:pPr marL="171450" indent="-171450">
              <a:buFont typeface="Arial" panose="020B0604020202020204" pitchFamily="34" charset="0"/>
              <a:buChar char="•"/>
            </a:pPr>
            <a:r>
              <a:rPr lang="sv-SE" dirty="0"/>
              <a:t>skapa stödjande miljöer för hälsa</a:t>
            </a:r>
          </a:p>
          <a:p>
            <a:pPr marL="171450" indent="-171450">
              <a:buFont typeface="Arial" panose="020B0604020202020204" pitchFamily="34" charset="0"/>
              <a:buChar char="•"/>
            </a:pPr>
            <a:r>
              <a:rPr lang="sv-SE" dirty="0"/>
              <a:t>utveckla personliga färdigheter</a:t>
            </a:r>
          </a:p>
          <a:p>
            <a:pPr marL="171450" indent="-171450">
              <a:buFont typeface="Arial" panose="020B0604020202020204" pitchFamily="34" charset="0"/>
              <a:buChar char="•"/>
            </a:pPr>
            <a:r>
              <a:rPr lang="sv-SE" dirty="0"/>
              <a:t>stärka möjligheter till insatser på lokal nivå</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C155C-0948-1D4D-94DD-53E0DB5C4453}"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5951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altLang="sv-SE" dirty="0"/>
              <a:t>Efter konferensen i Ottawa bildades ett internationellt närverk för att förverkliga intentionerna i The Ottawa Charter.</a:t>
            </a:r>
          </a:p>
          <a:p>
            <a:r>
              <a:rPr lang="sv-SE" altLang="sv-SE" dirty="0"/>
              <a:t>Nätverket heter Health Promoting Hospitals &amp; Health Services (HPH) och har 2023 över 600 sjukhus och vårdorganisationer anslutna i 33 länder.</a:t>
            </a:r>
          </a:p>
          <a:p>
            <a:endParaRPr lang="sv-SE" altLang="sv-SE" dirty="0"/>
          </a:p>
          <a:p>
            <a:r>
              <a:rPr lang="sv-SE" altLang="sv-SE" dirty="0"/>
              <a:t>Sverige är medlem i HPH.</a:t>
            </a:r>
          </a:p>
          <a:p>
            <a:endParaRPr lang="sv-SE" altLang="sv-SE" dirty="0"/>
          </a:p>
          <a:p>
            <a:r>
              <a:rPr lang="sv-SE" altLang="sv-SE" dirty="0"/>
              <a:t>HPH arbetar för att stödja de nationella nätverken och organisationerna och arrangerar årliga internationella konferenser</a:t>
            </a:r>
          </a:p>
          <a:p>
            <a:endParaRPr lang="sv-SE" altLang="sv-SE" dirty="0"/>
          </a:p>
          <a:p>
            <a:r>
              <a:rPr lang="sv-SE" altLang="sv-SE" dirty="0"/>
              <a:t>2009 Grekland</a:t>
            </a:r>
          </a:p>
          <a:p>
            <a:r>
              <a:rPr lang="sv-SE" altLang="sv-SE" dirty="0"/>
              <a:t>2010 Storbritannien</a:t>
            </a:r>
          </a:p>
          <a:p>
            <a:r>
              <a:rPr lang="sv-SE" altLang="sv-SE" dirty="0"/>
              <a:t>2011 Finland</a:t>
            </a:r>
          </a:p>
          <a:p>
            <a:r>
              <a:rPr lang="sv-SE" altLang="sv-SE" dirty="0"/>
              <a:t>2012 Taiwan</a:t>
            </a:r>
          </a:p>
          <a:p>
            <a:r>
              <a:rPr lang="sv-SE" altLang="sv-SE" dirty="0"/>
              <a:t>2013 Sverige, Göteborg</a:t>
            </a:r>
          </a:p>
          <a:p>
            <a:r>
              <a:rPr lang="sv-SE" altLang="sv-SE" dirty="0"/>
              <a:t>2014 Spanien</a:t>
            </a:r>
          </a:p>
          <a:p>
            <a:r>
              <a:rPr lang="sv-SE" altLang="sv-SE" dirty="0"/>
              <a:t>2015 Norge</a:t>
            </a:r>
          </a:p>
          <a:p>
            <a:r>
              <a:rPr lang="sv-SE" altLang="sv-SE" dirty="0"/>
              <a:t>2016 USA</a:t>
            </a:r>
          </a:p>
          <a:p>
            <a:r>
              <a:rPr lang="sv-SE" altLang="sv-SE" dirty="0"/>
              <a:t>2017 Österrike</a:t>
            </a:r>
          </a:p>
          <a:p>
            <a:r>
              <a:rPr lang="sv-SE" altLang="sv-SE" dirty="0"/>
              <a:t>2018 Italien</a:t>
            </a:r>
          </a:p>
          <a:p>
            <a:r>
              <a:rPr lang="sv-SE" altLang="sv-SE" dirty="0"/>
              <a:t>2019 Polen</a:t>
            </a:r>
          </a:p>
          <a:p>
            <a:r>
              <a:rPr lang="sv-SE" altLang="sv-SE" dirty="0"/>
              <a:t>2020 Sydkorea</a:t>
            </a:r>
          </a:p>
          <a:p>
            <a:r>
              <a:rPr lang="sv-SE" dirty="0"/>
              <a:t>2021 Frankrike</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C155C-0948-1D4D-94DD-53E0DB5C4453}"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177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svenska HFS nätverket startade 1996 och 2023 är 20 av 21 regioner medlemmar. </a:t>
            </a:r>
          </a:p>
          <a:p>
            <a:r>
              <a:rPr lang="sv-SE" dirty="0" smtClean="0"/>
              <a:t>Region Kalmar lämnade nätverket 2023</a:t>
            </a:r>
            <a:endParaRPr lang="sv-SE" dirty="0"/>
          </a:p>
          <a:p>
            <a:endParaRPr lang="sv-SE" dirty="0"/>
          </a:p>
          <a:p>
            <a:r>
              <a:rPr lang="sv-SE" dirty="0"/>
              <a:t>Genom att en region är medlem i nätverket så har samtliga offentligt  finansierade aktörer i regionen möjlighet att delta i nätverkets aktiviteter och erfarenhetsutbyte.</a:t>
            </a:r>
          </a:p>
          <a:p>
            <a:endParaRPr lang="sv-SE" dirty="0"/>
          </a:p>
          <a:p>
            <a:r>
              <a:rPr lang="sv-SE" dirty="0"/>
              <a:t>Nätverkens aktiviteter riktar sig till alla aktörer inom Hälso- och sjukvård </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5</a:t>
            </a:fld>
            <a:endParaRPr lang="sv-SE" altLang="sv-SE"/>
          </a:p>
        </p:txBody>
      </p:sp>
    </p:spTree>
    <p:extLst>
      <p:ext uri="{BB962C8B-B14F-4D97-AF65-F5344CB8AC3E}">
        <p14:creationId xmlns:p14="http://schemas.microsoft.com/office/powerpoint/2010/main" val="422778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HFS idé är att gemensamt driva utvecklingen av en jämlik och hälsofrämjande Hälso- och sjukvård för patienter, medarbetare och befolkning.</a:t>
            </a:r>
          </a:p>
          <a:p>
            <a:endParaRPr lang="sv-SE" dirty="0"/>
          </a:p>
          <a:p>
            <a:r>
              <a:rPr lang="sv-SE" dirty="0"/>
              <a:t>HFS arbetar genom att sprida kunskap, inspirera och påverka andra aktörer att arbeta mer hälso-orienterat.</a:t>
            </a:r>
          </a:p>
          <a:p>
            <a:endParaRPr lang="sv-SE" dirty="0"/>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6</a:t>
            </a:fld>
            <a:endParaRPr lang="sv-SE" altLang="sv-SE"/>
          </a:p>
        </p:txBody>
      </p:sp>
    </p:spTree>
    <p:extLst>
      <p:ext uri="{BB962C8B-B14F-4D97-AF65-F5344CB8AC3E}">
        <p14:creationId xmlns:p14="http://schemas.microsoft.com/office/powerpoint/2010/main" val="267812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dirty="0"/>
              <a:t>HFS har aktiviteter inom fyra perspektiv som alla behövs för en hälsofrämjande Hälso- och sjukvård.</a:t>
            </a:r>
          </a:p>
          <a:p>
            <a:endParaRPr lang="sv-SE" dirty="0"/>
          </a:p>
          <a:p>
            <a:r>
              <a:rPr lang="sv-SE" b="1" dirty="0"/>
              <a:t>Styr- och ledningsperspektivet</a:t>
            </a:r>
          </a:p>
          <a:p>
            <a:r>
              <a:rPr lang="sv-SE" dirty="0"/>
              <a:t>Beslutsfattande såväl på politisk som tjänstepersonsnivå är avgörande för att utveckla en hälso-orienterad verksamhet.</a:t>
            </a:r>
          </a:p>
          <a:p>
            <a:r>
              <a:rPr lang="sv-SE" dirty="0"/>
              <a:t>Det behövs en helhetssyn på Hälso- och sjukvårdens uppdrag där insatserna är värdeskapande för de som omfattas av dem och där resurserna används på ett effektivt sätt.</a:t>
            </a:r>
          </a:p>
          <a:p>
            <a:endParaRPr lang="sv-SE" dirty="0"/>
          </a:p>
          <a:p>
            <a:r>
              <a:rPr lang="sv-SE" b="1" dirty="0"/>
              <a:t>Patientperspektivet</a:t>
            </a:r>
            <a:endParaRPr lang="sv-SE" b="0" dirty="0"/>
          </a:p>
          <a:p>
            <a:r>
              <a:rPr lang="sv-SE" b="0" dirty="0"/>
              <a:t>HFS verkar för att integrera hälsofrämjande och förebyggande insatser som en naturlig del i hela vårdkedjan och att resultatet speglas i patienternas hälsa.</a:t>
            </a:r>
          </a:p>
          <a:p>
            <a:endParaRPr lang="sv-SE" b="0" dirty="0"/>
          </a:p>
          <a:p>
            <a:r>
              <a:rPr lang="sv-SE" b="1" dirty="0"/>
              <a:t>Befolkningsperspektivet</a:t>
            </a:r>
            <a:endParaRPr lang="sv-SE" b="0" dirty="0"/>
          </a:p>
          <a:p>
            <a:r>
              <a:rPr lang="sv-SE" b="0" dirty="0"/>
              <a:t>HFS verkar för att stödja Hälso- och sjukvårdens insatser även på befolkningsnivå för att därigenom bidra till en god och jämlik hälsa.</a:t>
            </a:r>
          </a:p>
          <a:p>
            <a:endParaRPr lang="sv-SE" b="0" dirty="0"/>
          </a:p>
          <a:p>
            <a:r>
              <a:rPr lang="sv-SE" b="1" dirty="0"/>
              <a:t>Medarbetarperspektivet</a:t>
            </a:r>
          </a:p>
          <a:p>
            <a:r>
              <a:rPr lang="sv-SE" b="0" dirty="0"/>
              <a:t>Hälso- och sjukvård är sammantaget den ojämförligt största arbetsgivaren i landet och bör som sådan föregå med gott exempel genom att rikta hälsofrämjande och förebyggande insatser till de egna medarbetarna så att de har den bästa hälsan.</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8</a:t>
            </a:fld>
            <a:endParaRPr lang="sv-SE" altLang="sv-SE"/>
          </a:p>
        </p:txBody>
      </p:sp>
    </p:spTree>
    <p:extLst>
      <p:ext uri="{BB962C8B-B14F-4D97-AF65-F5344CB8AC3E}">
        <p14:creationId xmlns:p14="http://schemas.microsoft.com/office/powerpoint/2010/main" val="383158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HFS bedriver en stor del av sitt operativa arbete i temagrupper som fokuserar på olika områden som berör hälsa och där ett ökat inslag av hälso-orientering kan bidra till en bättre och mer jämlik hälsa.</a:t>
            </a:r>
          </a:p>
          <a:p>
            <a:endParaRPr lang="sv-SE" dirty="0"/>
          </a:p>
          <a:p>
            <a:r>
              <a:rPr lang="sv-SE" dirty="0"/>
              <a:t>För närvarande finns det 12 temagrupper och varje medlemsregion har möjlighet att utse deltagare i temagrupperna. </a:t>
            </a:r>
          </a:p>
          <a:p>
            <a:endParaRPr lang="sv-SE" dirty="0"/>
          </a:p>
          <a:p>
            <a:r>
              <a:rPr lang="sv-SE" dirty="0"/>
              <a:t>Temagrupperna utbyter också erfarenheter med varandra inom områden som berör flera teman.</a:t>
            </a:r>
          </a:p>
          <a:p>
            <a:endParaRPr lang="sv-SE" dirty="0"/>
          </a:p>
          <a:p>
            <a:r>
              <a:rPr lang="sv-SE" dirty="0"/>
              <a:t>Temagrupperna har också i uppdrag att involvera patienter i sitt arbete.</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9</a:t>
            </a:fld>
            <a:endParaRPr lang="sv-SE" altLang="sv-SE"/>
          </a:p>
        </p:txBody>
      </p:sp>
    </p:spTree>
    <p:extLst>
      <p:ext uri="{BB962C8B-B14F-4D97-AF65-F5344CB8AC3E}">
        <p14:creationId xmlns:p14="http://schemas.microsoft.com/office/powerpoint/2010/main" val="62401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vad deltagarna tänker om HFS.</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10</a:t>
            </a:fld>
            <a:endParaRPr lang="sv-SE" altLang="sv-SE"/>
          </a:p>
        </p:txBody>
      </p:sp>
    </p:spTree>
    <p:extLst>
      <p:ext uri="{BB962C8B-B14F-4D97-AF65-F5344CB8AC3E}">
        <p14:creationId xmlns:p14="http://schemas.microsoft.com/office/powerpoint/2010/main" val="285556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någon ställer frågan vad är HFS och vad sysslar nätverket med så är svaret att</a:t>
            </a:r>
          </a:p>
          <a:p>
            <a:pPr marL="0" indent="0">
              <a:buNone/>
            </a:pPr>
            <a:endParaRPr lang="sv-SE" sz="1200" dirty="0"/>
          </a:p>
          <a:p>
            <a:pPr marL="0" indent="0">
              <a:buNone/>
            </a:pPr>
            <a:r>
              <a:rPr lang="sv-SE" sz="1200" dirty="0"/>
              <a:t>HFS verkar för en helhetssyn på vad hälsofrämjande hälso- och  sjukvård innebär.</a:t>
            </a:r>
          </a:p>
          <a:p>
            <a:pPr marL="0" indent="0">
              <a:buNone/>
            </a:pPr>
            <a:r>
              <a:rPr lang="sv-SE" sz="1200" dirty="0"/>
              <a:t>	Det innebär att vidga begreppet så att det inte bara handlar om levnadsvanor vilket är en vanlig missuppfattning.</a:t>
            </a:r>
          </a:p>
          <a:p>
            <a:pPr marL="0" indent="0">
              <a:buNone/>
            </a:pPr>
            <a:r>
              <a:rPr lang="sv-SE" sz="1200" dirty="0"/>
              <a:t>	Ett viktigt inslag är att lyfta patientens tilltro till sin egen förmåga.</a:t>
            </a:r>
          </a:p>
          <a:p>
            <a:pPr marL="0" indent="0">
              <a:buNone/>
            </a:pPr>
            <a:endParaRPr lang="sv-SE" sz="1200" dirty="0"/>
          </a:p>
          <a:p>
            <a:pPr marL="0" indent="0">
              <a:buNone/>
            </a:pPr>
            <a:r>
              <a:rPr lang="sv-SE" sz="1200" dirty="0"/>
              <a:t>HFS verkar för en förflyttning i hälso- och sjukvården från fokus på sjukdom till fokus på hälsa.</a:t>
            </a:r>
          </a:p>
          <a:p>
            <a:pPr marL="0" indent="0">
              <a:buNone/>
            </a:pPr>
            <a:r>
              <a:rPr lang="sv-SE" sz="1200" dirty="0"/>
              <a:t>	Hälso- och sjukvården är genom sin naturvetenskapliga utgångspunkt av tradition mer fokuserad på att ställa rätt diagnos, ge rätt behandling och följa upp utfallet av insatsen.</a:t>
            </a:r>
          </a:p>
          <a:p>
            <a:pPr marL="0" indent="0">
              <a:buNone/>
            </a:pPr>
            <a:r>
              <a:rPr lang="sv-SE" sz="1200" dirty="0"/>
              <a:t>	Här behöver det ske en förflyttning så att fokus ligger mindre på sjukdomen och mer på hur hälso- och sjukvårdens insatser bidrar till en mer jämlik och bättre hälsa.</a:t>
            </a:r>
          </a:p>
          <a:p>
            <a:pPr marL="0" indent="0">
              <a:buNone/>
            </a:pPr>
            <a:endParaRPr lang="sv-SE" sz="1200" dirty="0"/>
          </a:p>
          <a:p>
            <a:pPr marL="0" indent="0">
              <a:buNone/>
            </a:pPr>
            <a:r>
              <a:rPr lang="sv-SE" sz="1200" dirty="0"/>
              <a:t>HFS synliggör betydelsen av hälsofrämjande hälso- och sjukvård för att åstadkomma en god och jämlik hälsa.</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38B90E1C-BC0B-4768-815F-988F4B08AA19}" type="slidenum">
              <a:rPr lang="sv-SE" smtClean="0"/>
              <a:pPr>
                <a:defRPr/>
              </a:pPr>
              <a:t>11</a:t>
            </a:fld>
            <a:endParaRPr lang="sv-SE"/>
          </a:p>
        </p:txBody>
      </p:sp>
    </p:spTree>
    <p:extLst>
      <p:ext uri="{BB962C8B-B14F-4D97-AF65-F5344CB8AC3E}">
        <p14:creationId xmlns:p14="http://schemas.microsoft.com/office/powerpoint/2010/main" val="410789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21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08487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6251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01395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55896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20247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78581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5533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6980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854146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77847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9ECD3-7DF0-8A4D-93B0-57EC0D8DCA39}"/>
              </a:ext>
            </a:extLst>
          </p:cNvPr>
          <p:cNvSpPr>
            <a:spLocks noGrp="1"/>
          </p:cNvSpPr>
          <p:nvPr>
            <p:ph type="title"/>
          </p:nvPr>
        </p:nvSpPr>
        <p:spPr>
          <a:xfrm>
            <a:off x="838200" y="681037"/>
            <a:ext cx="10515600" cy="937210"/>
          </a:xfrm>
          <a:prstGeom prst="rect">
            <a:avLst/>
          </a:prstGeom>
        </p:spPr>
        <p:txBody>
          <a:bodyPr anchor="ctr"/>
          <a:lstStyle>
            <a:lvl1pPr>
              <a:defRPr sz="4000" b="1">
                <a:latin typeface="+mn-lt"/>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5B25DAD-AE06-414A-ACB8-8D9921F52EA7}"/>
              </a:ext>
            </a:extLst>
          </p:cNvPr>
          <p:cNvSpPr>
            <a:spLocks noGrp="1"/>
          </p:cNvSpPr>
          <p:nvPr>
            <p:ph idx="1"/>
          </p:nvPr>
        </p:nvSpPr>
        <p:spPr>
          <a:xfrm>
            <a:off x="838200" y="1825625"/>
            <a:ext cx="10515600" cy="4351338"/>
          </a:xfrm>
          <a:prstGeom prst="rect">
            <a:avLst/>
          </a:prstGeom>
        </p:spPr>
        <p:txBody>
          <a:bodyPr/>
          <a:lstStyle>
            <a:lvl1pPr marL="0" indent="0">
              <a:lnSpc>
                <a:spcPct val="100000"/>
              </a:lnSpc>
              <a:spcBef>
                <a:spcPts val="0"/>
              </a:spcBef>
              <a:spcAft>
                <a:spcPts val="600"/>
              </a:spcAft>
              <a:buNone/>
              <a:defRPr sz="3200"/>
            </a:lvl1pPr>
            <a:lvl2pPr marL="457200" indent="0">
              <a:lnSpc>
                <a:spcPct val="100000"/>
              </a:lnSpc>
              <a:spcBef>
                <a:spcPts val="0"/>
              </a:spcBef>
              <a:spcAft>
                <a:spcPts val="300"/>
              </a:spcAft>
              <a:buNone/>
              <a:defRPr/>
            </a:lvl2pPr>
            <a:lvl3pPr marL="914400" indent="0">
              <a:lnSpc>
                <a:spcPct val="100000"/>
              </a:lnSpc>
              <a:spcBef>
                <a:spcPts val="0"/>
              </a:spcBef>
              <a:spcAft>
                <a:spcPts val="300"/>
              </a:spcAft>
              <a:buNone/>
              <a:defRPr/>
            </a:lvl3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1239918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13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EFBD7-3FD8-BE40-9F66-D1FDB109255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279950B7-D0A6-7646-B49C-9404882A8BDA}" type="datetimeFigureOut">
              <a:rPr lang="sv-SE" altLang="sv-SE"/>
              <a:pPr>
                <a:defRPr/>
              </a:pPr>
              <a:t>2025-03-12</a:t>
            </a:fld>
            <a:endParaRPr lang="sv-SE" altLang="sv-SE"/>
          </a:p>
        </p:txBody>
      </p:sp>
      <p:sp>
        <p:nvSpPr>
          <p:cNvPr id="5" name="Platshållare för sidfot 4">
            <a:extLst>
              <a:ext uri="{FF2B5EF4-FFF2-40B4-BE49-F238E27FC236}">
                <a16:creationId xmlns:a16="http://schemas.microsoft.com/office/drawing/2014/main" id="{147DF06F-E405-4E45-9EBC-B45CFB94FFE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8A318B9B-6019-B042-AAF0-2D293D38F8C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2889A1-6FB0-8146-99D4-213A50F5F064}" type="slidenum">
              <a:rPr lang="sv-SE" altLang="sv-SE"/>
              <a:pPr/>
              <a:t>‹#›</a:t>
            </a:fld>
            <a:endParaRPr lang="sv-SE" altLang="sv-SE"/>
          </a:p>
        </p:txBody>
      </p:sp>
    </p:spTree>
    <p:extLst>
      <p:ext uri="{BB962C8B-B14F-4D97-AF65-F5344CB8AC3E}">
        <p14:creationId xmlns:p14="http://schemas.microsoft.com/office/powerpoint/2010/main" val="56385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E070BB-2AC1-D14A-8F08-9F503B39EAD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042E9A66-74D0-294F-85E1-E341F6207322}" type="datetimeFigureOut">
              <a:rPr lang="sv-SE" altLang="sv-SE"/>
              <a:pPr>
                <a:defRPr/>
              </a:pPr>
              <a:t>2025-03-12</a:t>
            </a:fld>
            <a:endParaRPr lang="sv-SE" altLang="sv-SE"/>
          </a:p>
        </p:txBody>
      </p:sp>
      <p:sp>
        <p:nvSpPr>
          <p:cNvPr id="5" name="Platshållare för sidfot 4">
            <a:extLst>
              <a:ext uri="{FF2B5EF4-FFF2-40B4-BE49-F238E27FC236}">
                <a16:creationId xmlns:a16="http://schemas.microsoft.com/office/drawing/2014/main" id="{349BB2AD-5549-0041-A7F0-AFCDB209F6D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0F67BA5A-AD1E-D34E-948A-9459E2DB490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17667-330A-B348-94BF-049C59D9A986}" type="slidenum">
              <a:rPr lang="sv-SE" altLang="sv-SE"/>
              <a:pPr/>
              <a:t>‹#›</a:t>
            </a:fld>
            <a:endParaRPr lang="sv-SE" altLang="sv-SE"/>
          </a:p>
        </p:txBody>
      </p:sp>
    </p:spTree>
    <p:extLst>
      <p:ext uri="{BB962C8B-B14F-4D97-AF65-F5344CB8AC3E}">
        <p14:creationId xmlns:p14="http://schemas.microsoft.com/office/powerpoint/2010/main" val="52641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D79396-29D4-E841-A762-93FFA83D987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4CAB9385-DADF-9048-86F9-A6041D96C386}" type="datetimeFigureOut">
              <a:rPr lang="sv-SE" altLang="sv-SE"/>
              <a:pPr>
                <a:defRPr/>
              </a:pPr>
              <a:t>2025-03-12</a:t>
            </a:fld>
            <a:endParaRPr lang="sv-SE" altLang="sv-SE"/>
          </a:p>
        </p:txBody>
      </p:sp>
      <p:sp>
        <p:nvSpPr>
          <p:cNvPr id="6" name="Platshållare för sidfot 5">
            <a:extLst>
              <a:ext uri="{FF2B5EF4-FFF2-40B4-BE49-F238E27FC236}">
                <a16:creationId xmlns:a16="http://schemas.microsoft.com/office/drawing/2014/main" id="{7B711DBA-B391-424A-A835-AD2C693C5F4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21A177D6-E7DF-5B49-9C29-D4E05122DC3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CA5F7A-E0BB-434E-AC9A-E8DFA8191EDB}" type="slidenum">
              <a:rPr lang="sv-SE" altLang="sv-SE"/>
              <a:pPr/>
              <a:t>‹#›</a:t>
            </a:fld>
            <a:endParaRPr lang="sv-SE" altLang="sv-SE"/>
          </a:p>
        </p:txBody>
      </p:sp>
    </p:spTree>
    <p:extLst>
      <p:ext uri="{BB962C8B-B14F-4D97-AF65-F5344CB8AC3E}">
        <p14:creationId xmlns:p14="http://schemas.microsoft.com/office/powerpoint/2010/main" val="228706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510B61-0B1B-2144-B46B-821CD10B443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A5EB47DC-ECA5-2145-838A-5E027F14C7F2}" type="datetimeFigureOut">
              <a:rPr lang="sv-SE" altLang="sv-SE"/>
              <a:pPr>
                <a:defRPr/>
              </a:pPr>
              <a:t>2025-03-12</a:t>
            </a:fld>
            <a:endParaRPr lang="sv-SE" altLang="sv-SE"/>
          </a:p>
        </p:txBody>
      </p:sp>
      <p:sp>
        <p:nvSpPr>
          <p:cNvPr id="8" name="Platshållare för sidfot 7">
            <a:extLst>
              <a:ext uri="{FF2B5EF4-FFF2-40B4-BE49-F238E27FC236}">
                <a16:creationId xmlns:a16="http://schemas.microsoft.com/office/drawing/2014/main" id="{C9883F0D-DAE9-3D4D-887B-35E729FE4BB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9" name="Platshållare för bildnummer 8">
            <a:extLst>
              <a:ext uri="{FF2B5EF4-FFF2-40B4-BE49-F238E27FC236}">
                <a16:creationId xmlns:a16="http://schemas.microsoft.com/office/drawing/2014/main" id="{983C8630-E445-CE45-BA49-92CD3E85F03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0E6E41-9CA8-5440-81CD-93C009F36304}" type="slidenum">
              <a:rPr lang="sv-SE" altLang="sv-SE"/>
              <a:pPr/>
              <a:t>‹#›</a:t>
            </a:fld>
            <a:endParaRPr lang="sv-SE" altLang="sv-SE"/>
          </a:p>
        </p:txBody>
      </p:sp>
    </p:spTree>
    <p:extLst>
      <p:ext uri="{BB962C8B-B14F-4D97-AF65-F5344CB8AC3E}">
        <p14:creationId xmlns:p14="http://schemas.microsoft.com/office/powerpoint/2010/main" val="17575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0C1D9D5C-8739-FE40-AFA7-B2C0A6C3CE3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3C13F642-4A66-AF4B-B89D-56A75E495020}" type="datetimeFigureOut">
              <a:rPr lang="sv-SE" altLang="sv-SE"/>
              <a:pPr>
                <a:defRPr/>
              </a:pPr>
              <a:t>2025-03-12</a:t>
            </a:fld>
            <a:endParaRPr lang="sv-SE" altLang="sv-SE"/>
          </a:p>
        </p:txBody>
      </p:sp>
      <p:sp>
        <p:nvSpPr>
          <p:cNvPr id="4" name="Platshållare för sidfot 3">
            <a:extLst>
              <a:ext uri="{FF2B5EF4-FFF2-40B4-BE49-F238E27FC236}">
                <a16:creationId xmlns:a16="http://schemas.microsoft.com/office/drawing/2014/main" id="{DFA52C9B-FA5C-324F-9865-9EEB916F50C5}"/>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5995B0F6-0148-E240-8BF3-C4C579C355E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D83CB3-7890-3246-8475-0AF16C82AA43}" type="slidenum">
              <a:rPr lang="sv-SE" altLang="sv-SE"/>
              <a:pPr/>
              <a:t>‹#›</a:t>
            </a:fld>
            <a:endParaRPr lang="sv-SE" altLang="sv-SE"/>
          </a:p>
        </p:txBody>
      </p:sp>
    </p:spTree>
    <p:extLst>
      <p:ext uri="{BB962C8B-B14F-4D97-AF65-F5344CB8AC3E}">
        <p14:creationId xmlns:p14="http://schemas.microsoft.com/office/powerpoint/2010/main" val="242984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0200414-EBA8-354F-8982-FE049FE5A50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61E0D59C-DC67-A54A-8BD3-B52A5C73E5B1}" type="datetimeFigureOut">
              <a:rPr lang="sv-SE" altLang="sv-SE"/>
              <a:pPr>
                <a:defRPr/>
              </a:pPr>
              <a:t>2025-03-12</a:t>
            </a:fld>
            <a:endParaRPr lang="sv-SE" altLang="sv-SE"/>
          </a:p>
        </p:txBody>
      </p:sp>
      <p:sp>
        <p:nvSpPr>
          <p:cNvPr id="3" name="Platshållare för sidfot 2">
            <a:extLst>
              <a:ext uri="{FF2B5EF4-FFF2-40B4-BE49-F238E27FC236}">
                <a16:creationId xmlns:a16="http://schemas.microsoft.com/office/drawing/2014/main" id="{F9C473DE-4EE0-9D4A-854F-2D8D8495F96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4" name="Platshållare för bildnummer 3">
            <a:extLst>
              <a:ext uri="{FF2B5EF4-FFF2-40B4-BE49-F238E27FC236}">
                <a16:creationId xmlns:a16="http://schemas.microsoft.com/office/drawing/2014/main" id="{6F96E7C2-0E7F-5548-B73E-6AE26223817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69BC07-5A36-904E-9EDF-BBB4E28353A5}" type="slidenum">
              <a:rPr lang="sv-SE" altLang="sv-SE"/>
              <a:pPr/>
              <a:t>‹#›</a:t>
            </a:fld>
            <a:endParaRPr lang="sv-SE" altLang="sv-SE"/>
          </a:p>
        </p:txBody>
      </p:sp>
    </p:spTree>
    <p:extLst>
      <p:ext uri="{BB962C8B-B14F-4D97-AF65-F5344CB8AC3E}">
        <p14:creationId xmlns:p14="http://schemas.microsoft.com/office/powerpoint/2010/main" val="122324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313337-9DDE-924D-A8FE-4907D7E7ED8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F0B3DC-7C90-C549-9397-E7A422A08B6B}" type="datetimeFigureOut">
              <a:rPr lang="sv-SE" altLang="sv-SE"/>
              <a:pPr>
                <a:defRPr/>
              </a:pPr>
              <a:t>2025-03-12</a:t>
            </a:fld>
            <a:endParaRPr lang="sv-SE" altLang="sv-SE"/>
          </a:p>
        </p:txBody>
      </p:sp>
      <p:sp>
        <p:nvSpPr>
          <p:cNvPr id="6" name="Platshållare för sidfot 5">
            <a:extLst>
              <a:ext uri="{FF2B5EF4-FFF2-40B4-BE49-F238E27FC236}">
                <a16:creationId xmlns:a16="http://schemas.microsoft.com/office/drawing/2014/main" id="{C8D27A31-AA3E-5745-9743-2EE4761A5573}"/>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FE94BF7C-76E6-E74C-A218-6532C16D65A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60292A-CB1B-7C4C-BB4E-BFF74D3A7B55}" type="slidenum">
              <a:rPr lang="sv-SE" altLang="sv-SE"/>
              <a:pPr/>
              <a:t>‹#›</a:t>
            </a:fld>
            <a:endParaRPr lang="sv-SE" altLang="sv-SE"/>
          </a:p>
        </p:txBody>
      </p:sp>
    </p:spTree>
    <p:extLst>
      <p:ext uri="{BB962C8B-B14F-4D97-AF65-F5344CB8AC3E}">
        <p14:creationId xmlns:p14="http://schemas.microsoft.com/office/powerpoint/2010/main" val="235574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2B8A7F-077C-ED4B-B09C-EEED1EF3010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A04C3D-6901-0045-9EBC-972D753DEFE0}" type="datetimeFigureOut">
              <a:rPr lang="sv-SE" altLang="sv-SE"/>
              <a:pPr>
                <a:defRPr/>
              </a:pPr>
              <a:t>2025-03-12</a:t>
            </a:fld>
            <a:endParaRPr lang="sv-SE" altLang="sv-SE"/>
          </a:p>
        </p:txBody>
      </p:sp>
      <p:sp>
        <p:nvSpPr>
          <p:cNvPr id="6" name="Platshållare för sidfot 5">
            <a:extLst>
              <a:ext uri="{FF2B5EF4-FFF2-40B4-BE49-F238E27FC236}">
                <a16:creationId xmlns:a16="http://schemas.microsoft.com/office/drawing/2014/main" id="{74E967B9-04E3-054C-8A17-F12FDB1A3AF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E582FDEA-5065-FC4C-9D7D-472F1A6C09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A0538E-1ED4-8B43-846B-2709F5B265C4}" type="slidenum">
              <a:rPr lang="sv-SE" altLang="sv-SE"/>
              <a:pPr/>
              <a:t>‹#›</a:t>
            </a:fld>
            <a:endParaRPr lang="sv-SE" altLang="sv-SE"/>
          </a:p>
        </p:txBody>
      </p:sp>
    </p:spTree>
    <p:extLst>
      <p:ext uri="{BB962C8B-B14F-4D97-AF65-F5344CB8AC3E}">
        <p14:creationId xmlns:p14="http://schemas.microsoft.com/office/powerpoint/2010/main" val="425728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09600" y="1600201"/>
            <a:ext cx="109728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9DA267-DBD5-F846-9948-3C77F684FFE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6CDA1E7-B3F7-C944-B976-3C143E3AB663}" type="datetimeFigureOut">
              <a:rPr lang="sv-SE" altLang="sv-SE"/>
              <a:pPr>
                <a:defRPr/>
              </a:pPr>
              <a:t>2025-03-12</a:t>
            </a:fld>
            <a:endParaRPr lang="sv-SE" altLang="sv-SE"/>
          </a:p>
        </p:txBody>
      </p:sp>
      <p:sp>
        <p:nvSpPr>
          <p:cNvPr id="5" name="Platshållare för sidfot 4">
            <a:extLst>
              <a:ext uri="{FF2B5EF4-FFF2-40B4-BE49-F238E27FC236}">
                <a16:creationId xmlns:a16="http://schemas.microsoft.com/office/drawing/2014/main" id="{1B6EE0D1-7119-7C4B-BE21-36832E465D5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AB8DABE-2B1C-7F40-8A4D-1F9ADB9D4E1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9A6032-75CA-AB40-BC44-AE7F252A6619}" type="slidenum">
              <a:rPr lang="sv-SE" altLang="sv-SE"/>
              <a:pPr/>
              <a:t>‹#›</a:t>
            </a:fld>
            <a:endParaRPr lang="sv-SE" altLang="sv-SE"/>
          </a:p>
        </p:txBody>
      </p:sp>
    </p:spTree>
    <p:extLst>
      <p:ext uri="{BB962C8B-B14F-4D97-AF65-F5344CB8AC3E}">
        <p14:creationId xmlns:p14="http://schemas.microsoft.com/office/powerpoint/2010/main" val="157677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681037"/>
            <a:ext cx="10515600" cy="937210"/>
          </a:xfrm>
          <a:prstGeom prst="rect">
            <a:avLst/>
          </a:prstGeom>
        </p:spPr>
        <p:txBody>
          <a:bodyPr anchor="ctr"/>
          <a:lstStyle>
            <a:lvl1pPr>
              <a:defRPr sz="4000" b="1"/>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a:xfrm>
            <a:off x="9113440" y="134342"/>
            <a:ext cx="2743200" cy="365125"/>
          </a:xfrm>
          <a:prstGeom prst="rect">
            <a:avLst/>
          </a:prstGeom>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22948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160F1-2C0B-3740-A176-22AB6F72DFD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78AFF90-B322-F748-87BF-13A5C505C8CB}" type="datetimeFigureOut">
              <a:rPr lang="sv-SE" altLang="sv-SE"/>
              <a:pPr>
                <a:defRPr/>
              </a:pPr>
              <a:t>2025-03-12</a:t>
            </a:fld>
            <a:endParaRPr lang="sv-SE" altLang="sv-SE"/>
          </a:p>
        </p:txBody>
      </p:sp>
      <p:sp>
        <p:nvSpPr>
          <p:cNvPr id="5" name="Platshållare för sidfot 4">
            <a:extLst>
              <a:ext uri="{FF2B5EF4-FFF2-40B4-BE49-F238E27FC236}">
                <a16:creationId xmlns:a16="http://schemas.microsoft.com/office/drawing/2014/main" id="{F858D6CF-D578-744F-B124-89D6A1E0A61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9E86FE0-DF46-D844-9A53-6ABB7FD71B1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1DB37A-CF2E-844C-9456-D3C4BC32594D}" type="slidenum">
              <a:rPr lang="sv-SE" altLang="sv-SE"/>
              <a:pPr/>
              <a:t>‹#›</a:t>
            </a:fld>
            <a:endParaRPr lang="sv-SE" altLang="sv-SE"/>
          </a:p>
        </p:txBody>
      </p:sp>
    </p:spTree>
    <p:extLst>
      <p:ext uri="{BB962C8B-B14F-4D97-AF65-F5344CB8AC3E}">
        <p14:creationId xmlns:p14="http://schemas.microsoft.com/office/powerpoint/2010/main" val="12612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hasCustomPrompt="1"/>
          </p:nvPr>
        </p:nvSpPr>
        <p:spPr>
          <a:xfrm>
            <a:off x="839788" y="690565"/>
            <a:ext cx="10515600" cy="921667"/>
          </a:xfrm>
          <a:prstGeom prst="rect">
            <a:avLst/>
          </a:prstGeom>
        </p:spPr>
        <p:txBody>
          <a:bodyPr anchor="ctr"/>
          <a:lstStyle>
            <a:lvl1pPr>
              <a:defRPr sz="4000" b="1"/>
            </a:lvl1pPr>
          </a:lstStyle>
          <a:p>
            <a:r>
              <a:rPr lang="sv-SE" dirty="0"/>
              <a:t>Klicka här för att ändra mall för </a:t>
            </a:r>
            <a:r>
              <a:rPr lang="sv-SE" dirty="0" err="1"/>
              <a:t>rubrikformata</a:t>
            </a:r>
            <a:endParaRPr lang="sv-SE" dirty="0"/>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803330"/>
            <a:ext cx="5157787" cy="633066"/>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lvl1pPr>
              <a:defRPr sz="2400"/>
            </a:lvl1pPr>
          </a:lstStyle>
          <a:p>
            <a:pPr lvl="0"/>
            <a:r>
              <a:rPr lang="sv-SE"/>
              <a:t>Klicka här för att ändra format på bakgrundstexten</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803330"/>
            <a:ext cx="5183188" cy="633066"/>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lvl1pPr>
              <a:defRPr sz="2400"/>
            </a:lvl1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2025-03-12</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a:xfrm>
            <a:off x="9113440" y="134342"/>
            <a:ext cx="2743200" cy="365125"/>
          </a:xfrm>
          <a:prstGeom prst="rect">
            <a:avLst/>
          </a:prstGeom>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0237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739942"/>
            <a:ext cx="10515600" cy="878305"/>
          </a:xfrm>
          <a:prstGeom prst="rect">
            <a:avLst/>
          </a:prstGeom>
        </p:spPr>
        <p:txBody>
          <a:bodyPr anchor="ctr"/>
          <a:lstStyle>
            <a:lvl1pPr>
              <a:defRPr sz="4000" b="1"/>
            </a:lvl1pPr>
          </a:lstStyle>
          <a:p>
            <a:r>
              <a:rPr lang="sv-SE"/>
              <a:t>Klicka här för att ändra mall för rubrikformat</a:t>
            </a:r>
          </a:p>
        </p:txBody>
      </p:sp>
    </p:spTree>
    <p:extLst>
      <p:ext uri="{BB962C8B-B14F-4D97-AF65-F5344CB8AC3E}">
        <p14:creationId xmlns:p14="http://schemas.microsoft.com/office/powerpoint/2010/main" val="190706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987425"/>
            <a:ext cx="3932237" cy="908385"/>
          </a:xfrm>
          <a:prstGeom prst="rect">
            <a:avLst/>
          </a:prstGeom>
        </p:spPr>
        <p:txBody>
          <a:bodyPr anchor="b"/>
          <a:lstStyle>
            <a:lvl1pPr>
              <a:defRPr sz="3600" b="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68125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54518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0330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234154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6.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D797A17-8C43-5943-A7C3-19D4A24B309D}"/>
              </a:ext>
            </a:extLst>
          </p:cNvPr>
          <p:cNvGrpSpPr/>
          <p:nvPr userDrawn="1"/>
        </p:nvGrpSpPr>
        <p:grpSpPr>
          <a:xfrm>
            <a:off x="0" y="-890"/>
            <a:ext cx="12192000" cy="617730"/>
            <a:chOff x="0" y="-890"/>
            <a:chExt cx="12192000" cy="617730"/>
          </a:xfrm>
        </p:grpSpPr>
        <p:grpSp>
          <p:nvGrpSpPr>
            <p:cNvPr id="15" name="Grupp 14">
              <a:extLst>
                <a:ext uri="{FF2B5EF4-FFF2-40B4-BE49-F238E27FC236}">
                  <a16:creationId xmlns:a16="http://schemas.microsoft.com/office/drawing/2014/main" id="{36E74EDC-80E6-1548-9B01-BDDA2F26A518}"/>
                </a:ext>
              </a:extLst>
            </p:cNvPr>
            <p:cNvGrpSpPr/>
            <p:nvPr/>
          </p:nvGrpSpPr>
          <p:grpSpPr>
            <a:xfrm>
              <a:off x="0" y="-890"/>
              <a:ext cx="12192000" cy="617730"/>
              <a:chOff x="0" y="1861637"/>
              <a:chExt cx="12192000" cy="61773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9">
                <a:extLst>
                  <a:ext uri="{28A0092B-C50C-407E-A947-70E740481C1C}">
                    <a14:useLocalDpi xmlns:a14="http://schemas.microsoft.com/office/drawing/2010/main" val="0"/>
                  </a:ext>
                </a:extLst>
              </a:blip>
              <a:srcRect t="21875" b="73058"/>
              <a:stretch/>
            </p:blipFill>
            <p:spPr>
              <a:xfrm>
                <a:off x="0" y="1861637"/>
                <a:ext cx="12192000" cy="617730"/>
              </a:xfrm>
              <a:prstGeom prst="rect">
                <a:avLst/>
              </a:prstGeom>
            </p:spPr>
          </p:pic>
          <p:sp>
            <p:nvSpPr>
              <p:cNvPr id="20" name="Rektangel 19">
                <a:extLst>
                  <a:ext uri="{FF2B5EF4-FFF2-40B4-BE49-F238E27FC236}">
                    <a16:creationId xmlns:a16="http://schemas.microsoft.com/office/drawing/2014/main" id="{CDD30940-1EB7-0D4D-A3D2-B4B205233DEE}"/>
                  </a:ext>
                </a:extLst>
              </p:cNvPr>
              <p:cNvSpPr/>
              <p:nvPr/>
            </p:nvSpPr>
            <p:spPr>
              <a:xfrm>
                <a:off x="0" y="1861637"/>
                <a:ext cx="12192000" cy="617730"/>
              </a:xfrm>
              <a:prstGeom prst="rect">
                <a:avLst/>
              </a:prstGeom>
              <a:solidFill>
                <a:srgbClr val="44752A">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nvGrpSpPr>
            <p:cNvPr id="16" name="Grupp 15">
              <a:extLst>
                <a:ext uri="{FF2B5EF4-FFF2-40B4-BE49-F238E27FC236}">
                  <a16:creationId xmlns:a16="http://schemas.microsoft.com/office/drawing/2014/main" id="{1877B340-36E8-5E4F-96B0-6C875EDC7BE0}"/>
                </a:ext>
              </a:extLst>
            </p:cNvPr>
            <p:cNvGrpSpPr/>
            <p:nvPr/>
          </p:nvGrpSpPr>
          <p:grpSpPr>
            <a:xfrm>
              <a:off x="337265" y="118362"/>
              <a:ext cx="876987" cy="381600"/>
              <a:chOff x="337265" y="118362"/>
              <a:chExt cx="876987" cy="381600"/>
            </a:xfrm>
          </p:grpSpPr>
          <p:pic>
            <p:nvPicPr>
              <p:cNvPr id="17" name="Bildobjekt 16">
                <a:extLst>
                  <a:ext uri="{FF2B5EF4-FFF2-40B4-BE49-F238E27FC236}">
                    <a16:creationId xmlns:a16="http://schemas.microsoft.com/office/drawing/2014/main" id="{1810E9A8-820A-034C-85F6-8A07CB14DAA5}"/>
                  </a:ext>
                </a:extLst>
              </p:cNvPr>
              <p:cNvPicPr>
                <a:picLocks noChangeAspect="1"/>
              </p:cNvPicPr>
              <p:nvPr/>
            </p:nvPicPr>
            <p:blipFill>
              <a:blip r:embed="rId10"/>
              <a:stretch>
                <a:fillRect/>
              </a:stretch>
            </p:blipFill>
            <p:spPr>
              <a:xfrm>
                <a:off x="764205" y="229921"/>
                <a:ext cx="450047" cy="173967"/>
              </a:xfrm>
              <a:prstGeom prst="rect">
                <a:avLst/>
              </a:prstGeom>
            </p:spPr>
          </p:pic>
          <p:pic>
            <p:nvPicPr>
              <p:cNvPr id="18" name="Bildobjekt 17">
                <a:extLst>
                  <a:ext uri="{FF2B5EF4-FFF2-40B4-BE49-F238E27FC236}">
                    <a16:creationId xmlns:a16="http://schemas.microsoft.com/office/drawing/2014/main" id="{B52585EE-FDFD-7645-9A8E-A637F2FCCB17}"/>
                  </a:ext>
                </a:extLst>
              </p:cNvPr>
              <p:cNvPicPr>
                <a:picLocks noChangeAspect="1"/>
              </p:cNvPicPr>
              <p:nvPr/>
            </p:nvPicPr>
            <p:blipFill>
              <a:blip r:embed="rId11"/>
              <a:stretch>
                <a:fillRect/>
              </a:stretch>
            </p:blipFill>
            <p:spPr>
              <a:xfrm>
                <a:off x="337265" y="118362"/>
                <a:ext cx="381600" cy="381600"/>
              </a:xfrm>
              <a:prstGeom prst="rect">
                <a:avLst/>
              </a:prstGeom>
            </p:spPr>
          </p:pic>
        </p:grpSp>
      </p:grpSp>
    </p:spTree>
    <p:extLst>
      <p:ext uri="{BB962C8B-B14F-4D97-AF65-F5344CB8AC3E}">
        <p14:creationId xmlns:p14="http://schemas.microsoft.com/office/powerpoint/2010/main" val="86276623"/>
      </p:ext>
    </p:extLst>
  </p:cSld>
  <p:clrMap bg1="lt1" tx1="dk1" bg2="lt2" tx2="dk2" accent1="accent1" accent2="accent2" accent3="accent3" accent4="accent4" accent5="accent5" accent6="accent6" hlink="hlink" folHlink="folHlink"/>
  <p:sldLayoutIdLst>
    <p:sldLayoutId id="2147484372" r:id="rId1"/>
    <p:sldLayoutId id="2147484367" r:id="rId2"/>
    <p:sldLayoutId id="2147484369" r:id="rId3"/>
    <p:sldLayoutId id="2147484370" r:id="rId4"/>
    <p:sldLayoutId id="2147484371" r:id="rId5"/>
    <p:sldLayoutId id="2147484373" r:id="rId6"/>
    <p:sldLayoutId id="21474843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83">
          <p15:clr>
            <a:srgbClr val="F26B43"/>
          </p15:clr>
        </p15:guide>
        <p15:guide id="3" pos="7197">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dirty="0"/>
          </a:p>
        </p:txBody>
      </p:sp>
    </p:spTree>
    <p:extLst>
      <p:ext uri="{BB962C8B-B14F-4D97-AF65-F5344CB8AC3E}">
        <p14:creationId xmlns:p14="http://schemas.microsoft.com/office/powerpoint/2010/main" val="3680030482"/>
      </p:ext>
    </p:extLst>
  </p:cSld>
  <p:clrMap bg1="lt1" tx1="dk1" bg2="lt2" tx2="dk2" accent1="accent1" accent2="accent2" accent3="accent3" accent4="accent4" accent5="accent5" accent6="accent6" hlink="hlink" folHlink="folHlink"/>
  <p:sldLayoutIdLst>
    <p:sldLayoutId id="2147484355" r:id="rId1"/>
    <p:sldLayoutId id="2147484354" r:id="rId2"/>
    <p:sldLayoutId id="2147484377"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objekt 15">
            <a:extLst>
              <a:ext uri="{FF2B5EF4-FFF2-40B4-BE49-F238E27FC236}">
                <a16:creationId xmlns:a16="http://schemas.microsoft.com/office/drawing/2014/main" id="{A45036BB-515C-D541-847C-26C9476CAED7}"/>
              </a:ext>
            </a:extLst>
          </p:cNvPr>
          <p:cNvPicPr>
            <a:picLocks noChangeAspect="1"/>
          </p:cNvPicPr>
          <p:nvPr userDrawn="1"/>
        </p:nvPicPr>
        <p:blipFill>
          <a:blip r:embed="rId13">
            <a:extLst>
              <a:ext uri="{28A0092B-C50C-407E-A947-70E740481C1C}">
                <a14:useLocalDpi xmlns:a14="http://schemas.microsoft.com/office/drawing/2010/main" val="0"/>
              </a:ext>
            </a:extLst>
          </a:blip>
          <a:srcRect l="7104" t="7104" b="-2"/>
          <a:stretch>
            <a:fillRect/>
          </a:stretch>
        </p:blipFill>
        <p:spPr bwMode="auto">
          <a:xfrm>
            <a:off x="0" y="1"/>
            <a:ext cx="12192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descr="logo_hfs.pdf">
            <a:extLst>
              <a:ext uri="{FF2B5EF4-FFF2-40B4-BE49-F238E27FC236}">
                <a16:creationId xmlns:a16="http://schemas.microsoft.com/office/drawing/2014/main" id="{BB456671-A8DB-A645-89DA-2C36A85831C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27381" y="154733"/>
            <a:ext cx="1440160" cy="510111"/>
          </a:xfrm>
          <a:prstGeom prst="rect">
            <a:avLst/>
          </a:prstGeom>
          <a:effectLst>
            <a:glow rad="838200">
              <a:srgbClr val="FFEB3C">
                <a:alpha val="38000"/>
              </a:srgbClr>
            </a:glow>
          </a:effectLst>
        </p:spPr>
      </p:pic>
      <p:pic>
        <p:nvPicPr>
          <p:cNvPr id="1028" name="Bildobjekt 12" descr="HFS-utskrivet.vit-01.psd">
            <a:extLst>
              <a:ext uri="{FF2B5EF4-FFF2-40B4-BE49-F238E27FC236}">
                <a16:creationId xmlns:a16="http://schemas.microsoft.com/office/drawing/2014/main" id="{09AB9B57-07BD-EA43-A797-98EB5BF7421C}"/>
              </a:ext>
            </a:extLst>
          </p:cNvPr>
          <p:cNvPicPr>
            <a:picLocks noChangeAspect="1"/>
          </p:cNvPicPr>
          <p:nvPr userDrawn="1"/>
        </p:nvPicPr>
        <p:blipFill>
          <a:blip r:embed="rId15">
            <a:extLst>
              <a:ext uri="{28A0092B-C50C-407E-A947-70E740481C1C}">
                <a14:useLocalDpi xmlns:a14="http://schemas.microsoft.com/office/drawing/2010/main" val="0"/>
              </a:ext>
            </a:extLst>
          </a:blip>
          <a:srcRect r="11752" b="-15848"/>
          <a:stretch>
            <a:fillRect/>
          </a:stretch>
        </p:blipFill>
        <p:spPr bwMode="auto">
          <a:xfrm>
            <a:off x="6932085" y="549276"/>
            <a:ext cx="4828116"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a:extLst>
              <a:ext uri="{FF2B5EF4-FFF2-40B4-BE49-F238E27FC236}">
                <a16:creationId xmlns:a16="http://schemas.microsoft.com/office/drawing/2014/main" id="{3FE33DB4-A2AD-8D42-A2F7-FED1C7D9E1A5}"/>
              </a:ext>
            </a:extLst>
          </p:cNvPr>
          <p:cNvSpPr/>
          <p:nvPr userDrawn="1"/>
        </p:nvSpPr>
        <p:spPr>
          <a:xfrm>
            <a:off x="0" y="836613"/>
            <a:ext cx="12192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tahfizstudent28.blogspot.com/2015/05/archery-master-3d-14-apk-mod.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ixabay.com/sv/sverige-land-karta-15011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105CE7D8-99D3-F547-8544-7FB8B76DC069}"/>
              </a:ext>
            </a:extLst>
          </p:cNvPr>
          <p:cNvGrpSpPr/>
          <p:nvPr/>
        </p:nvGrpSpPr>
        <p:grpSpPr>
          <a:xfrm>
            <a:off x="978738" y="3684255"/>
            <a:ext cx="1782074" cy="684468"/>
            <a:chOff x="1259962" y="3131081"/>
            <a:chExt cx="3222312" cy="1237642"/>
          </a:xfrm>
        </p:grpSpPr>
        <p:pic>
          <p:nvPicPr>
            <p:cNvPr id="6" name="Bildobjekt 5">
              <a:extLst>
                <a:ext uri="{FF2B5EF4-FFF2-40B4-BE49-F238E27FC236}">
                  <a16:creationId xmlns:a16="http://schemas.microsoft.com/office/drawing/2014/main" id="{A454305F-59C1-E94A-A45C-24FAA2BF441B}"/>
                </a:ext>
              </a:extLst>
            </p:cNvPr>
            <p:cNvPicPr>
              <a:picLocks noChangeAspect="1"/>
            </p:cNvPicPr>
            <p:nvPr userDrawn="1"/>
          </p:nvPicPr>
          <p:blipFill>
            <a:blip r:embed="rId2"/>
            <a:stretch>
              <a:fillRect/>
            </a:stretch>
          </p:blipFill>
          <p:spPr>
            <a:xfrm>
              <a:off x="1259962" y="3131081"/>
              <a:ext cx="1237642" cy="1237642"/>
            </a:xfrm>
            <a:prstGeom prst="rect">
              <a:avLst/>
            </a:prstGeom>
          </p:spPr>
        </p:pic>
        <p:pic>
          <p:nvPicPr>
            <p:cNvPr id="7" name="Bildobjekt 6">
              <a:extLst>
                <a:ext uri="{FF2B5EF4-FFF2-40B4-BE49-F238E27FC236}">
                  <a16:creationId xmlns:a16="http://schemas.microsoft.com/office/drawing/2014/main" id="{16AA5E69-18A3-7645-9D34-C9E8D7DC943F}"/>
                </a:ext>
              </a:extLst>
            </p:cNvPr>
            <p:cNvPicPr>
              <a:picLocks noChangeAspect="1"/>
            </p:cNvPicPr>
            <p:nvPr/>
          </p:nvPicPr>
          <p:blipFill>
            <a:blip r:embed="rId3"/>
            <a:stretch>
              <a:fillRect/>
            </a:stretch>
          </p:blipFill>
          <p:spPr>
            <a:xfrm>
              <a:off x="2592709" y="3430322"/>
              <a:ext cx="1889565" cy="730420"/>
            </a:xfrm>
            <a:prstGeom prst="rect">
              <a:avLst/>
            </a:prstGeom>
          </p:spPr>
        </p:pic>
      </p:grpSp>
      <p:sp>
        <p:nvSpPr>
          <p:cNvPr id="3" name="Rektangel 2">
            <a:extLst>
              <a:ext uri="{FF2B5EF4-FFF2-40B4-BE49-F238E27FC236}">
                <a16:creationId xmlns:a16="http://schemas.microsoft.com/office/drawing/2014/main" id="{E4B9BBF9-5CEF-6047-9579-3282D09341C9}"/>
              </a:ext>
            </a:extLst>
          </p:cNvPr>
          <p:cNvSpPr/>
          <p:nvPr/>
        </p:nvSpPr>
        <p:spPr>
          <a:xfrm>
            <a:off x="4507756" y="3285688"/>
            <a:ext cx="7392144" cy="1993952"/>
          </a:xfrm>
          <a:prstGeom prst="rect">
            <a:avLst/>
          </a:prstGeom>
          <a:solidFill>
            <a:srgbClr val="44752A"/>
          </a:solidFill>
          <a:ln>
            <a:solidFill>
              <a:srgbClr val="72961A"/>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sv-SE" sz="4800" b="1" dirty="0"/>
              <a:t>Detta är HFS!</a:t>
            </a:r>
          </a:p>
          <a:p>
            <a:pPr algn="ctr"/>
            <a:endParaRPr lang="sv-SE" sz="2400" b="1" dirty="0"/>
          </a:p>
          <a:p>
            <a:pPr algn="ctr"/>
            <a:r>
              <a:rPr lang="sv-SE" sz="2400" b="1" dirty="0"/>
              <a:t>Nätverket hälsofrämjande hälso- och sjukvård</a:t>
            </a:r>
          </a:p>
        </p:txBody>
      </p:sp>
    </p:spTree>
    <p:extLst>
      <p:ext uri="{BB962C8B-B14F-4D97-AF65-F5344CB8AC3E}">
        <p14:creationId xmlns:p14="http://schemas.microsoft.com/office/powerpoint/2010/main" val="20694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904BCC3-1D44-01B9-760D-D88D5C0F3761}"/>
              </a:ext>
            </a:extLst>
          </p:cNvPr>
          <p:cNvSpPr>
            <a:spLocks noGrp="1"/>
          </p:cNvSpPr>
          <p:nvPr>
            <p:ph type="title"/>
          </p:nvPr>
        </p:nvSpPr>
        <p:spPr/>
        <p:txBody>
          <a:bodyPr/>
          <a:lstStyle/>
          <a:p>
            <a:r>
              <a:rPr lang="sv-SE" dirty="0"/>
              <a:t>Röster från nätverkets medlemmar</a:t>
            </a:r>
          </a:p>
        </p:txBody>
      </p:sp>
      <p:sp>
        <p:nvSpPr>
          <p:cNvPr id="6" name="Moln 5">
            <a:extLst>
              <a:ext uri="{FF2B5EF4-FFF2-40B4-BE49-F238E27FC236}">
                <a16:creationId xmlns:a16="http://schemas.microsoft.com/office/drawing/2014/main" id="{509E7CD8-20D5-B994-4571-F7F3BFF851AE}"/>
              </a:ext>
            </a:extLst>
          </p:cNvPr>
          <p:cNvSpPr/>
          <p:nvPr/>
        </p:nvSpPr>
        <p:spPr>
          <a:xfrm>
            <a:off x="1409365" y="1799723"/>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”Nätverket har haft enorm betydelse för utvecklingen av det hälsofrämjande arbetet i vår region”</a:t>
            </a:r>
          </a:p>
        </p:txBody>
      </p:sp>
      <p:sp>
        <p:nvSpPr>
          <p:cNvPr id="7" name="Moln 6">
            <a:extLst>
              <a:ext uri="{FF2B5EF4-FFF2-40B4-BE49-F238E27FC236}">
                <a16:creationId xmlns:a16="http://schemas.microsoft.com/office/drawing/2014/main" id="{573FAE9E-72A4-82A6-1DFF-41DB6B1AC371}"/>
              </a:ext>
            </a:extLst>
          </p:cNvPr>
          <p:cNvSpPr/>
          <p:nvPr/>
        </p:nvSpPr>
        <p:spPr>
          <a:xfrm>
            <a:off x="7909298" y="1387876"/>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85000" lnSpcReduction="10000"/>
          </a:bodyPr>
          <a:lstStyle/>
          <a:p>
            <a:pPr algn="ctr"/>
            <a:r>
              <a:rPr lang="sv-SE" dirty="0"/>
              <a:t>”Det är så bra att alltid ha någon att fråga som redan uppfunnit hjulet”</a:t>
            </a:r>
          </a:p>
        </p:txBody>
      </p:sp>
      <p:sp>
        <p:nvSpPr>
          <p:cNvPr id="8" name="Moln 7">
            <a:extLst>
              <a:ext uri="{FF2B5EF4-FFF2-40B4-BE49-F238E27FC236}">
                <a16:creationId xmlns:a16="http://schemas.microsoft.com/office/drawing/2014/main" id="{1258D2F8-5103-7070-668A-9A9171C2D055}"/>
              </a:ext>
            </a:extLst>
          </p:cNvPr>
          <p:cNvSpPr/>
          <p:nvPr/>
        </p:nvSpPr>
        <p:spPr>
          <a:xfrm>
            <a:off x="2307488" y="41529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”Nätverkets möten ger alltid energi och inspiration till att orka på hemmaplan”</a:t>
            </a:r>
          </a:p>
        </p:txBody>
      </p:sp>
      <p:sp>
        <p:nvSpPr>
          <p:cNvPr id="9" name="Moln 8">
            <a:extLst>
              <a:ext uri="{FF2B5EF4-FFF2-40B4-BE49-F238E27FC236}">
                <a16:creationId xmlns:a16="http://schemas.microsoft.com/office/drawing/2014/main" id="{453605CC-DA9E-C4C2-6306-5EA8B9CB1650}"/>
              </a:ext>
            </a:extLst>
          </p:cNvPr>
          <p:cNvSpPr/>
          <p:nvPr/>
        </p:nvSpPr>
        <p:spPr>
          <a:xfrm>
            <a:off x="5963995" y="3581215"/>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”Genom arbetet i temagruppen har vi fått kunskaper som vi kunnat använda hos oss”</a:t>
            </a:r>
          </a:p>
        </p:txBody>
      </p:sp>
      <p:sp>
        <p:nvSpPr>
          <p:cNvPr id="10" name="Moln 9">
            <a:extLst>
              <a:ext uri="{FF2B5EF4-FFF2-40B4-BE49-F238E27FC236}">
                <a16:creationId xmlns:a16="http://schemas.microsoft.com/office/drawing/2014/main" id="{303C59A8-A788-48C2-913A-1C8D371419CD}"/>
              </a:ext>
            </a:extLst>
          </p:cNvPr>
          <p:cNvSpPr/>
          <p:nvPr/>
        </p:nvSpPr>
        <p:spPr>
          <a:xfrm>
            <a:off x="8761554" y="34290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92500"/>
          </a:bodyPr>
          <a:lstStyle/>
          <a:p>
            <a:pPr algn="ctr"/>
            <a:r>
              <a:rPr lang="sv-SE" dirty="0"/>
              <a:t>”Det är så bra att ha kontakter i andra regioner”</a:t>
            </a:r>
          </a:p>
        </p:txBody>
      </p:sp>
      <p:sp>
        <p:nvSpPr>
          <p:cNvPr id="11" name="Moln 10">
            <a:extLst>
              <a:ext uri="{FF2B5EF4-FFF2-40B4-BE49-F238E27FC236}">
                <a16:creationId xmlns:a16="http://schemas.microsoft.com/office/drawing/2014/main" id="{1A138FD4-B490-AFB8-7D16-8583BD1CCA82}"/>
              </a:ext>
            </a:extLst>
          </p:cNvPr>
          <p:cNvSpPr/>
          <p:nvPr/>
        </p:nvSpPr>
        <p:spPr>
          <a:xfrm>
            <a:off x="4303485" y="1981200"/>
            <a:ext cx="2452422" cy="1447800"/>
          </a:xfrm>
          <a:prstGeom prst="cloud">
            <a:avLst/>
          </a:prstGeom>
        </p:spPr>
        <p:style>
          <a:lnRef idx="1">
            <a:schemeClr val="accent6"/>
          </a:lnRef>
          <a:fillRef idx="3">
            <a:schemeClr val="accent6"/>
          </a:fillRef>
          <a:effectRef idx="2">
            <a:schemeClr val="accent6"/>
          </a:effectRef>
          <a:fontRef idx="minor">
            <a:schemeClr val="lt1"/>
          </a:fontRef>
        </p:style>
        <p:txBody>
          <a:bodyPr lIns="36000" tIns="36000" rIns="36000" bIns="36000" rtlCol="0" anchor="ctr">
            <a:normAutofit fontScale="77500" lnSpcReduction="20000"/>
          </a:bodyPr>
          <a:lstStyle/>
          <a:p>
            <a:pPr algn="ctr"/>
            <a:r>
              <a:rPr lang="sv-SE" dirty="0"/>
              <a:t>”Här får jag näring och inspiration genom kontakter med andra regioner”</a:t>
            </a:r>
          </a:p>
        </p:txBody>
      </p:sp>
      <p:sp>
        <p:nvSpPr>
          <p:cNvPr id="12" name="Moln 11">
            <a:extLst>
              <a:ext uri="{FF2B5EF4-FFF2-40B4-BE49-F238E27FC236}">
                <a16:creationId xmlns:a16="http://schemas.microsoft.com/office/drawing/2014/main" id="{80C760A5-2088-9253-6C8A-051CD00D3797}"/>
              </a:ext>
            </a:extLst>
          </p:cNvPr>
          <p:cNvSpPr/>
          <p:nvPr/>
        </p:nvSpPr>
        <p:spPr>
          <a:xfrm>
            <a:off x="7650751" y="5050654"/>
            <a:ext cx="2531935" cy="1447800"/>
          </a:xfrm>
          <a:prstGeom prst="cloud">
            <a:avLst/>
          </a:prstGeom>
        </p:spPr>
        <p:style>
          <a:lnRef idx="1">
            <a:schemeClr val="accent6"/>
          </a:lnRef>
          <a:fillRef idx="3">
            <a:schemeClr val="accent6"/>
          </a:fillRef>
          <a:effectRef idx="2">
            <a:schemeClr val="accent6"/>
          </a:effectRef>
          <a:fontRef idx="minor">
            <a:schemeClr val="lt1"/>
          </a:fontRef>
        </p:style>
        <p:txBody>
          <a:bodyPr lIns="0" tIns="36000" rIns="0" bIns="36000" rtlCol="0" anchor="ctr">
            <a:normAutofit fontScale="70000" lnSpcReduction="20000"/>
          </a:bodyPr>
          <a:lstStyle/>
          <a:p>
            <a:pPr algn="ctr"/>
            <a:r>
              <a:rPr lang="sv-SE" dirty="0"/>
              <a:t>”Vi kopierade upplägget från en annan region och införde hos oss. </a:t>
            </a:r>
            <a:br>
              <a:rPr lang="sv-SE" dirty="0"/>
            </a:br>
            <a:r>
              <a:rPr lang="sv-SE" dirty="0"/>
              <a:t>Det sparade så mycket arbete”</a:t>
            </a:r>
          </a:p>
        </p:txBody>
      </p:sp>
    </p:spTree>
    <p:extLst>
      <p:ext uri="{BB962C8B-B14F-4D97-AF65-F5344CB8AC3E}">
        <p14:creationId xmlns:p14="http://schemas.microsoft.com/office/powerpoint/2010/main" val="398005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17E608B-C29A-7943-16C1-556257EB0605}"/>
              </a:ext>
            </a:extLst>
          </p:cNvPr>
          <p:cNvSpPr>
            <a:spLocks noGrp="1"/>
          </p:cNvSpPr>
          <p:nvPr>
            <p:ph type="title"/>
          </p:nvPr>
        </p:nvSpPr>
        <p:spPr>
          <a:xfrm>
            <a:off x="838200" y="681037"/>
            <a:ext cx="10515600" cy="937210"/>
          </a:xfrm>
        </p:spPr>
        <p:txBody>
          <a:bodyPr anchor="ctr">
            <a:normAutofit/>
          </a:bodyPr>
          <a:lstStyle/>
          <a:p>
            <a:r>
              <a:rPr lang="sv-SE" dirty="0"/>
              <a:t>Detta är HFS</a:t>
            </a:r>
          </a:p>
        </p:txBody>
      </p:sp>
      <p:pic>
        <p:nvPicPr>
          <p:cNvPr id="8" name="Platshållare för innehåll 7" descr="Röd megafon">
            <a:extLst>
              <a:ext uri="{FF2B5EF4-FFF2-40B4-BE49-F238E27FC236}">
                <a16:creationId xmlns:a16="http://schemas.microsoft.com/office/drawing/2014/main" id="{286F603F-57D4-19FF-54AC-F68A0440934F}"/>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253331" y="1825625"/>
            <a:ext cx="4351338" cy="4351338"/>
          </a:xfrm>
          <a:noFill/>
        </p:spPr>
      </p:pic>
      <p:sp>
        <p:nvSpPr>
          <p:cNvPr id="4" name="Platshållare för innehåll 3">
            <a:extLst>
              <a:ext uri="{FF2B5EF4-FFF2-40B4-BE49-F238E27FC236}">
                <a16:creationId xmlns:a16="http://schemas.microsoft.com/office/drawing/2014/main" id="{A1D87DE4-F48A-7BDE-A2CC-52258215B271}"/>
              </a:ext>
            </a:extLst>
          </p:cNvPr>
          <p:cNvSpPr>
            <a:spLocks noGrp="1"/>
          </p:cNvSpPr>
          <p:nvPr>
            <p:ph sz="half" idx="2"/>
          </p:nvPr>
        </p:nvSpPr>
        <p:spPr>
          <a:xfrm>
            <a:off x="5906125" y="1825625"/>
            <a:ext cx="5447675" cy="4351338"/>
          </a:xfrm>
        </p:spPr>
        <p:txBody>
          <a:bodyPr>
            <a:normAutofit/>
          </a:bodyPr>
          <a:lstStyle/>
          <a:p>
            <a:pPr marL="0" indent="0">
              <a:buNone/>
            </a:pPr>
            <a:r>
              <a:rPr lang="sv-SE" sz="2200" dirty="0"/>
              <a:t>HFS verkar för en helhetssyn på vad hälsofrämjande hälso- och  sjukvård innebär.</a:t>
            </a:r>
          </a:p>
          <a:p>
            <a:pPr marL="0" indent="0">
              <a:buNone/>
            </a:pPr>
            <a:r>
              <a:rPr lang="sv-SE" sz="2200" dirty="0"/>
              <a:t>HFS vill förändra synen på hälso- och sjukvårdens uppdrag från fokus på sjukdom till fokus på hälsa.</a:t>
            </a:r>
          </a:p>
          <a:p>
            <a:pPr marL="0" indent="0">
              <a:buNone/>
            </a:pPr>
            <a:r>
              <a:rPr lang="sv-SE" sz="2200" dirty="0"/>
              <a:t>HFS vill synliggöra betydelsen av hälsofrämjande hälso- och sjukvård för att åstadkomma en god och jämlik hälsa.</a:t>
            </a:r>
          </a:p>
        </p:txBody>
      </p:sp>
    </p:spTree>
    <p:extLst>
      <p:ext uri="{BB962C8B-B14F-4D97-AF65-F5344CB8AC3E}">
        <p14:creationId xmlns:p14="http://schemas.microsoft.com/office/powerpoint/2010/main" val="94388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C97554F-A6C7-0587-6075-8E4C39FBBD0F}"/>
              </a:ext>
            </a:extLst>
          </p:cNvPr>
          <p:cNvSpPr>
            <a:spLocks noGrp="1"/>
          </p:cNvSpPr>
          <p:nvPr>
            <p:ph type="title"/>
          </p:nvPr>
        </p:nvSpPr>
        <p:spPr>
          <a:xfrm>
            <a:off x="838200" y="681037"/>
            <a:ext cx="10515600" cy="937210"/>
          </a:xfrm>
        </p:spPr>
        <p:txBody>
          <a:bodyPr anchor="ctr">
            <a:normAutofit/>
          </a:bodyPr>
          <a:lstStyle/>
          <a:p>
            <a:r>
              <a:rPr lang="sv-SE" dirty="0"/>
              <a:t>Målbild för nätverket</a:t>
            </a:r>
          </a:p>
        </p:txBody>
      </p:sp>
      <p:pic>
        <p:nvPicPr>
          <p:cNvPr id="5" name="Platshållare för innehåll 4" descr="En bild som visar röd&#10;&#10;Automatiskt genererad beskrivning">
            <a:extLst>
              <a:ext uri="{FF2B5EF4-FFF2-40B4-BE49-F238E27FC236}">
                <a16:creationId xmlns:a16="http://schemas.microsoft.com/office/drawing/2014/main" id="{CC29ACEF-C4A5-0CD3-002A-4B9AC947B4D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253331" y="1825625"/>
            <a:ext cx="4351338" cy="4351338"/>
          </a:xfrm>
          <a:noFill/>
        </p:spPr>
      </p:pic>
      <p:sp>
        <p:nvSpPr>
          <p:cNvPr id="4" name="Platshållare för innehåll 3">
            <a:extLst>
              <a:ext uri="{FF2B5EF4-FFF2-40B4-BE49-F238E27FC236}">
                <a16:creationId xmlns:a16="http://schemas.microsoft.com/office/drawing/2014/main" id="{5C769299-0B70-06C2-9BE3-DE6E20E9C7F6}"/>
              </a:ext>
            </a:extLst>
          </p:cNvPr>
          <p:cNvSpPr>
            <a:spLocks noGrp="1"/>
          </p:cNvSpPr>
          <p:nvPr>
            <p:ph sz="half" idx="2"/>
          </p:nvPr>
        </p:nvSpPr>
        <p:spPr>
          <a:xfrm>
            <a:off x="6096000" y="3102391"/>
            <a:ext cx="5248073" cy="1797805"/>
          </a:xfrm>
          <a:solidFill>
            <a:srgbClr val="45752B"/>
          </a:solidFill>
          <a:effectLst>
            <a:outerShdw blurRad="50800" dist="38100" dir="2700000" algn="tl" rotWithShape="0">
              <a:prstClr val="black">
                <a:alpha val="40000"/>
              </a:prstClr>
            </a:outerShdw>
          </a:effectLst>
        </p:spPr>
        <p:txBody>
          <a:bodyPr lIns="180000" tIns="180000" rIns="180000" bIns="180000">
            <a:normAutofit fontScale="92500" lnSpcReduction="10000"/>
          </a:bodyPr>
          <a:lstStyle/>
          <a:p>
            <a:pPr marL="0" indent="0" algn="ctr">
              <a:lnSpc>
                <a:spcPct val="100000"/>
              </a:lnSpc>
              <a:buNone/>
            </a:pPr>
            <a:r>
              <a:rPr lang="sv-SE" dirty="0">
                <a:solidFill>
                  <a:schemeClr val="bg1"/>
                </a:solidFill>
              </a:rPr>
              <a:t>HFS ska vara ett kompetensnätverk och en naturlig  samarbetspartner, för alla som vill utveckla en hälsofrämjande hälso- och sjukvård.</a:t>
            </a:r>
          </a:p>
        </p:txBody>
      </p:sp>
    </p:spTree>
    <p:extLst>
      <p:ext uri="{BB962C8B-B14F-4D97-AF65-F5344CB8AC3E}">
        <p14:creationId xmlns:p14="http://schemas.microsoft.com/office/powerpoint/2010/main" val="219627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4AD7EE-E4E5-26DA-DE89-FBDC9AAFB3A6}"/>
              </a:ext>
            </a:extLst>
          </p:cNvPr>
          <p:cNvSpPr>
            <a:spLocks noGrp="1"/>
          </p:cNvSpPr>
          <p:nvPr>
            <p:ph type="title"/>
          </p:nvPr>
        </p:nvSpPr>
        <p:spPr>
          <a:xfrm>
            <a:off x="838200" y="681037"/>
            <a:ext cx="10515600" cy="937210"/>
          </a:xfrm>
        </p:spPr>
        <p:txBody>
          <a:bodyPr anchor="ctr">
            <a:normAutofit/>
          </a:bodyPr>
          <a:lstStyle/>
          <a:p>
            <a:r>
              <a:rPr lang="sv-SE" dirty="0"/>
              <a:t>HFS identitet</a:t>
            </a:r>
          </a:p>
        </p:txBody>
      </p:sp>
      <p:graphicFrame>
        <p:nvGraphicFramePr>
          <p:cNvPr id="5" name="Platshållare för innehåll 2">
            <a:extLst>
              <a:ext uri="{FF2B5EF4-FFF2-40B4-BE49-F238E27FC236}">
                <a16:creationId xmlns:a16="http://schemas.microsoft.com/office/drawing/2014/main" id="{20ACC38A-AF69-5C1C-C586-ADDF47A8F6C2}"/>
              </a:ext>
            </a:extLst>
          </p:cNvPr>
          <p:cNvGraphicFramePr>
            <a:graphicFrameLocks noGrp="1"/>
          </p:cNvGraphicFramePr>
          <p:nvPr>
            <p:ph idx="1"/>
            <p:extLst>
              <p:ext uri="{D42A27DB-BD31-4B8C-83A1-F6EECF244321}">
                <p14:modId xmlns:p14="http://schemas.microsoft.com/office/powerpoint/2010/main" val="2144307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30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F886928-7169-FCBA-427F-669976D232FF}"/>
              </a:ext>
            </a:extLst>
          </p:cNvPr>
          <p:cNvSpPr>
            <a:spLocks noGrp="1"/>
          </p:cNvSpPr>
          <p:nvPr>
            <p:ph type="title"/>
          </p:nvPr>
        </p:nvSpPr>
        <p:spPr>
          <a:xfrm>
            <a:off x="838200" y="681037"/>
            <a:ext cx="10515600" cy="937210"/>
          </a:xfrm>
        </p:spPr>
        <p:txBody>
          <a:bodyPr anchor="ctr">
            <a:normAutofit/>
          </a:bodyPr>
          <a:lstStyle/>
          <a:p>
            <a:r>
              <a:rPr lang="sv-SE" dirty="0"/>
              <a:t>Mervärde av att vara medlem</a:t>
            </a:r>
          </a:p>
        </p:txBody>
      </p:sp>
      <p:graphicFrame>
        <p:nvGraphicFramePr>
          <p:cNvPr id="6" name="Platshållare för innehåll 3">
            <a:extLst>
              <a:ext uri="{FF2B5EF4-FFF2-40B4-BE49-F238E27FC236}">
                <a16:creationId xmlns:a16="http://schemas.microsoft.com/office/drawing/2014/main" id="{8CF976C4-23A5-B3C5-DAFE-E085FD3419D4}"/>
              </a:ext>
            </a:extLst>
          </p:cNvPr>
          <p:cNvGraphicFramePr>
            <a:graphicFrameLocks noGrp="1"/>
          </p:cNvGraphicFramePr>
          <p:nvPr>
            <p:ph idx="1"/>
            <p:extLst>
              <p:ext uri="{D42A27DB-BD31-4B8C-83A1-F6EECF244321}">
                <p14:modId xmlns:p14="http://schemas.microsoft.com/office/powerpoint/2010/main" val="3456758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84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6AE8123-ADD6-35A3-9EF8-8C4B96FF9FEE}"/>
              </a:ext>
            </a:extLst>
          </p:cNvPr>
          <p:cNvSpPr>
            <a:spLocks noGrp="1"/>
          </p:cNvSpPr>
          <p:nvPr>
            <p:ph type="title"/>
          </p:nvPr>
        </p:nvSpPr>
        <p:spPr>
          <a:xfrm>
            <a:off x="838200" y="681037"/>
            <a:ext cx="10515600" cy="937210"/>
          </a:xfrm>
        </p:spPr>
        <p:txBody>
          <a:bodyPr anchor="ctr">
            <a:normAutofit/>
          </a:bodyPr>
          <a:lstStyle/>
          <a:p>
            <a:r>
              <a:rPr lang="sv-SE" dirty="0"/>
              <a:t>Det unika nätverket</a:t>
            </a:r>
          </a:p>
        </p:txBody>
      </p:sp>
      <p:graphicFrame>
        <p:nvGraphicFramePr>
          <p:cNvPr id="14" name="Platshållare för innehåll 3">
            <a:extLst>
              <a:ext uri="{FF2B5EF4-FFF2-40B4-BE49-F238E27FC236}">
                <a16:creationId xmlns:a16="http://schemas.microsoft.com/office/drawing/2014/main" id="{9290A1DD-EB42-2048-0C35-A7537206F2F6}"/>
              </a:ext>
            </a:extLst>
          </p:cNvPr>
          <p:cNvGraphicFramePr>
            <a:graphicFrameLocks noGrp="1"/>
          </p:cNvGraphicFramePr>
          <p:nvPr>
            <p:ph idx="1"/>
            <p:extLst>
              <p:ext uri="{D42A27DB-BD31-4B8C-83A1-F6EECF244321}">
                <p14:modId xmlns:p14="http://schemas.microsoft.com/office/powerpoint/2010/main" val="1081612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47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945CAC2-2F5C-F88B-588A-85F2F3DB06B1}"/>
              </a:ext>
            </a:extLst>
          </p:cNvPr>
          <p:cNvSpPr>
            <a:spLocks noGrp="1"/>
          </p:cNvSpPr>
          <p:nvPr>
            <p:ph type="title"/>
          </p:nvPr>
        </p:nvSpPr>
        <p:spPr>
          <a:xfrm>
            <a:off x="838200" y="681037"/>
            <a:ext cx="10515600" cy="937210"/>
          </a:xfrm>
        </p:spPr>
        <p:txBody>
          <a:bodyPr anchor="ctr">
            <a:normAutofit/>
          </a:bodyPr>
          <a:lstStyle/>
          <a:p>
            <a:r>
              <a:rPr lang="sv-SE" dirty="0"/>
              <a:t>Detta är HFS i tre punkter!</a:t>
            </a:r>
          </a:p>
        </p:txBody>
      </p:sp>
      <p:graphicFrame>
        <p:nvGraphicFramePr>
          <p:cNvPr id="6" name="Platshållare för innehåll 3">
            <a:extLst>
              <a:ext uri="{FF2B5EF4-FFF2-40B4-BE49-F238E27FC236}">
                <a16:creationId xmlns:a16="http://schemas.microsoft.com/office/drawing/2014/main" id="{54CFB800-43F6-A6FB-5BD3-0E07AB422C01}"/>
              </a:ext>
            </a:extLst>
          </p:cNvPr>
          <p:cNvGraphicFramePr>
            <a:graphicFrameLocks noGrp="1"/>
          </p:cNvGraphicFramePr>
          <p:nvPr>
            <p:ph idx="1"/>
            <p:extLst>
              <p:ext uri="{D42A27DB-BD31-4B8C-83A1-F6EECF244321}">
                <p14:modId xmlns:p14="http://schemas.microsoft.com/office/powerpoint/2010/main" val="3510000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17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text&#10;&#10;Automatiskt genererad beskrivning">
            <a:extLst>
              <a:ext uri="{FF2B5EF4-FFF2-40B4-BE49-F238E27FC236}">
                <a16:creationId xmlns:a16="http://schemas.microsoft.com/office/drawing/2014/main" id="{B5A4902D-FE38-3401-D491-2F2365812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08174"/>
            <a:ext cx="4410456" cy="1080562"/>
          </a:xfrm>
          <a:prstGeom prst="rect">
            <a:avLst/>
          </a:prstGeom>
          <a:noFill/>
        </p:spPr>
      </p:pic>
      <p:sp>
        <p:nvSpPr>
          <p:cNvPr id="4" name="Platshållare för innehåll 3">
            <a:extLst>
              <a:ext uri="{FF2B5EF4-FFF2-40B4-BE49-F238E27FC236}">
                <a16:creationId xmlns:a16="http://schemas.microsoft.com/office/drawing/2014/main" id="{14BE49A4-4BF5-B9C7-4EE7-F03D6532ABBF}"/>
              </a:ext>
            </a:extLst>
          </p:cNvPr>
          <p:cNvSpPr>
            <a:spLocks noGrp="1"/>
          </p:cNvSpPr>
          <p:nvPr>
            <p:ph sz="half" idx="2"/>
          </p:nvPr>
        </p:nvSpPr>
        <p:spPr>
          <a:xfrm>
            <a:off x="5647766" y="2066544"/>
            <a:ext cx="5921030" cy="3163823"/>
          </a:xfrm>
          <a:solidFill>
            <a:schemeClr val="tx2"/>
          </a:solidFill>
          <a:effectLst>
            <a:outerShdw blurRad="50800" dist="76200" dir="2700000" algn="tl" rotWithShape="0">
              <a:prstClr val="black">
                <a:alpha val="40000"/>
              </a:prstClr>
            </a:outerShdw>
          </a:effectLst>
        </p:spPr>
        <p:txBody>
          <a:bodyPr lIns="180000" rIns="180000" anchor="ctr">
            <a:normAutofit/>
          </a:bodyPr>
          <a:lstStyle/>
          <a:p>
            <a:pPr marL="0" indent="0" algn="ctr">
              <a:buNone/>
            </a:pPr>
            <a:r>
              <a:rPr lang="sv-SE" dirty="0">
                <a:solidFill>
                  <a:schemeClr val="bg1"/>
                </a:solidFill>
              </a:rPr>
              <a:t>HFS är ett nationellt nätverk av personer med hög kompetens inom hälsofrämjande och förebyggande arbetssätt med syfte att stödja hälsoorientering i hälso- och sjukvård.</a:t>
            </a:r>
          </a:p>
        </p:txBody>
      </p:sp>
    </p:spTree>
    <p:extLst>
      <p:ext uri="{BB962C8B-B14F-4D97-AF65-F5344CB8AC3E}">
        <p14:creationId xmlns:p14="http://schemas.microsoft.com/office/powerpoint/2010/main" val="281137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6096000" y="2622131"/>
            <a:ext cx="4842013" cy="4243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sv-SE" altLang="sv-SE" sz="1800" b="1" i="0" u="none" strike="noStrike" kern="1200" cap="none" spc="0" normalizeH="0" baseline="0" noProof="0" dirty="0">
                <a:ln>
                  <a:noFill/>
                </a:ln>
                <a:solidFill>
                  <a:srgbClr val="2C2C2C"/>
                </a:solidFill>
                <a:effectLst/>
                <a:uLnTx/>
                <a:uFillTx/>
                <a:latin typeface="Corbel" panose="020B0503020204020204" pitchFamily="34" charset="0"/>
                <a:ea typeface="+mn-ea"/>
                <a:cs typeface="+mn-cs"/>
              </a:rPr>
              <a:t>Text</a:t>
            </a:r>
            <a:endParaRPr kumimoji="0" lang="sv-SE" altLang="sv-SE" sz="1800" b="0" i="0" u="none" strike="noStrike" kern="1200" cap="none" spc="0" normalizeH="0" baseline="0" noProof="0" dirty="0">
              <a:ln>
                <a:noFill/>
              </a:ln>
              <a:solidFill>
                <a:srgbClr val="2C2C2C"/>
              </a:solidFill>
              <a:effectLst/>
              <a:uLnTx/>
              <a:uFillTx/>
              <a:latin typeface="Corbel" panose="020B0503020204020204" pitchFamily="34" charset="0"/>
              <a:ea typeface="+mn-ea"/>
              <a:cs typeface="+mn-cs"/>
            </a:endParaRPr>
          </a:p>
        </p:txBody>
      </p:sp>
      <p:pic>
        <p:nvPicPr>
          <p:cNvPr id="5" name="Picture 2" descr="http://image.slidesharecdn.com/katristhlnacke-100509074113-phpapp01/95/slide-7-728.jpg?1273411285"/>
          <p:cNvPicPr>
            <a:picLocks noChangeAspect="1" noChangeArrowheads="1"/>
          </p:cNvPicPr>
          <p:nvPr/>
        </p:nvPicPr>
        <p:blipFill>
          <a:blip r:embed="rId3">
            <a:extLst>
              <a:ext uri="{28A0092B-C50C-407E-A947-70E740481C1C}">
                <a14:useLocalDpi xmlns:a14="http://schemas.microsoft.com/office/drawing/2010/main" val="0"/>
              </a:ext>
            </a:extLst>
          </a:blip>
          <a:srcRect l="11" t="4539" r="-1379" b="11137"/>
          <a:stretch>
            <a:fillRect/>
          </a:stretch>
        </p:blipFill>
        <p:spPr bwMode="auto">
          <a:xfrm>
            <a:off x="758297" y="626991"/>
            <a:ext cx="10675406" cy="623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40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398584" y="1157113"/>
            <a:ext cx="6013367" cy="540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sv-SE" altLang="sv-SE" sz="3200" b="1" i="0" u="none" strike="noStrike" kern="1200" cap="none" spc="0" normalizeH="0" baseline="0" noProof="0" dirty="0">
                <a:ln>
                  <a:noFill/>
                </a:ln>
                <a:solidFill>
                  <a:srgbClr val="45742B"/>
                </a:solidFill>
                <a:effectLst/>
                <a:uLnTx/>
                <a:uFillTx/>
                <a:ea typeface="+mn-ea"/>
                <a:cs typeface="+mn-cs"/>
              </a:rPr>
              <a:t>En del i ett internationell nätverk</a:t>
            </a:r>
            <a:r>
              <a:rPr kumimoji="0" lang="sv-SE" altLang="sv-SE" b="0" i="0" u="none" strike="noStrike" kern="1200" cap="none" spc="0" normalizeH="0" baseline="0" noProof="0" dirty="0">
                <a:ln>
                  <a:noFill/>
                </a:ln>
                <a:solidFill>
                  <a:srgbClr val="000000"/>
                </a:solidFill>
                <a:effectLst/>
                <a:uLnTx/>
                <a:uFillTx/>
                <a:ea typeface="+mn-ea"/>
                <a:cs typeface="+mn-cs"/>
              </a:rPr>
              <a:t/>
            </a:r>
            <a:br>
              <a:rPr kumimoji="0" lang="sv-SE" altLang="sv-SE" b="0" i="0" u="none" strike="noStrike" kern="1200" cap="none" spc="0" normalizeH="0" baseline="0" noProof="0" dirty="0">
                <a:ln>
                  <a:noFill/>
                </a:ln>
                <a:solidFill>
                  <a:srgbClr val="000000"/>
                </a:solidFill>
                <a:effectLst/>
                <a:uLnTx/>
                <a:uFillTx/>
                <a:ea typeface="+mn-ea"/>
                <a:cs typeface="+mn-cs"/>
              </a:rPr>
            </a:br>
            <a:endParaRPr kumimoji="0" lang="sv-SE" altLang="sv-SE"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Ett nätverk av nätverk</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600 sjukhus och vårdorganisationer</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altLang="sv-SE" b="0" i="0" u="none" strike="noStrike" kern="1200" cap="none" spc="0" normalizeH="0" baseline="0" noProof="0" dirty="0">
                <a:ln>
                  <a:noFill/>
                </a:ln>
                <a:solidFill>
                  <a:srgbClr val="000000"/>
                </a:solidFill>
                <a:effectLst/>
                <a:uLnTx/>
                <a:uFillTx/>
                <a:ea typeface="+mn-ea"/>
                <a:cs typeface="+mn-cs"/>
              </a:rPr>
              <a:t>33 länder representerad</a:t>
            </a:r>
          </a:p>
        </p:txBody>
      </p:sp>
      <p:pic>
        <p:nvPicPr>
          <p:cNvPr id="7" name="Picture 8" descr="HPH logo Retou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5" y="4474962"/>
            <a:ext cx="4855230" cy="145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15716" y="1246964"/>
            <a:ext cx="8365976" cy="1177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1800"/>
              </a:spcAft>
            </a:pPr>
            <a:r>
              <a:rPr lang="sv-SE" altLang="sv-SE" sz="4400" spc="-50" dirty="0">
                <a:solidFill>
                  <a:schemeClr val="tx2"/>
                </a:solidFill>
                <a:latin typeface="Calibri" panose="020F0502020204030204" pitchFamily="34" charset="0"/>
                <a:cs typeface="Calibri" panose="020F0502020204030204" pitchFamily="34" charset="0"/>
              </a:rPr>
              <a:t>Det svenska HFS Nätverket </a:t>
            </a:r>
            <a:r>
              <a:rPr lang="sv-SE" altLang="sv-SE" sz="4400" spc="-50" dirty="0" smtClean="0">
                <a:solidFill>
                  <a:schemeClr val="tx2"/>
                </a:solidFill>
                <a:latin typeface="Calibri" panose="020F0502020204030204" pitchFamily="34" charset="0"/>
                <a:cs typeface="Calibri" panose="020F0502020204030204" pitchFamily="34" charset="0"/>
              </a:rPr>
              <a:t>2025</a:t>
            </a:r>
            <a:endParaRPr lang="sv-SE" altLang="sv-SE" sz="4400" spc="-50" dirty="0">
              <a:solidFill>
                <a:schemeClr val="tx2"/>
              </a:solidFill>
              <a:latin typeface="Calibri" panose="020F0502020204030204" pitchFamily="34" charset="0"/>
              <a:cs typeface="Calibri" panose="020F0502020204030204"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bwMode="auto">
          <a:xfrm>
            <a:off x="9400066" y="1280691"/>
            <a:ext cx="2447666" cy="4895332"/>
          </a:xfrm>
          <a:prstGeom prst="rect">
            <a:avLst/>
          </a:prstGeom>
          <a:noFill/>
          <a:ln>
            <a:noFill/>
          </a:ln>
          <a:effectLst>
            <a:outerShdw blurRad="50800" dist="38100" dir="2700000" algn="tl" rotWithShape="0">
              <a:prstClr val="black">
                <a:alpha val="40000"/>
              </a:prstClr>
            </a:outerShdw>
          </a:effectLst>
        </p:spPr>
      </p:pic>
      <p:sp>
        <p:nvSpPr>
          <p:cNvPr id="2" name="textruta 1"/>
          <p:cNvSpPr txBox="1"/>
          <p:nvPr/>
        </p:nvSpPr>
        <p:spPr>
          <a:xfrm>
            <a:off x="415716" y="2820416"/>
            <a:ext cx="8780043" cy="1384995"/>
          </a:xfrm>
          <a:prstGeom prst="rect">
            <a:avLst/>
          </a:prstGeom>
          <a:noFill/>
        </p:spPr>
        <p:txBody>
          <a:bodyPr wrap="square" rtlCol="0">
            <a:spAutoFit/>
          </a:bodyPr>
          <a:lstStyle/>
          <a:p>
            <a:r>
              <a:rPr lang="sv-SE" sz="2800" dirty="0" smtClean="0">
                <a:latin typeface="Calibri" panose="020F0502020204030204" pitchFamily="34" charset="0"/>
                <a:cs typeface="Calibri" panose="020F0502020204030204" pitchFamily="34" charset="0"/>
              </a:rPr>
              <a:t>20 </a:t>
            </a:r>
            <a:r>
              <a:rPr lang="sv-SE" sz="2800" dirty="0">
                <a:latin typeface="Calibri" panose="020F0502020204030204" pitchFamily="34" charset="0"/>
                <a:cs typeface="Calibri" panose="020F0502020204030204" pitchFamily="34" charset="0"/>
              </a:rPr>
              <a:t>av 21 regioner är medlemmar</a:t>
            </a:r>
          </a:p>
          <a:p>
            <a:endParaRPr lang="sv-SE" sz="2800" dirty="0">
              <a:latin typeface="Calibri" panose="020F0502020204030204" pitchFamily="34" charset="0"/>
              <a:cs typeface="Calibri" panose="020F0502020204030204" pitchFamily="34" charset="0"/>
            </a:endParaRPr>
          </a:p>
          <a:p>
            <a:r>
              <a:rPr lang="sv-SE" sz="2800" dirty="0">
                <a:latin typeface="Calibri" panose="020F0502020204030204" pitchFamily="34" charset="0"/>
                <a:cs typeface="Calibri" panose="020F0502020204030204" pitchFamily="34" charset="0"/>
              </a:rPr>
              <a:t>Målgrupper är aktörer inom hälso- och sjukvård</a:t>
            </a:r>
          </a:p>
        </p:txBody>
      </p:sp>
    </p:spTree>
    <p:extLst>
      <p:ext uri="{BB962C8B-B14F-4D97-AF65-F5344CB8AC3E}">
        <p14:creationId xmlns:p14="http://schemas.microsoft.com/office/powerpoint/2010/main" val="20975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1BF5C90-9A20-7C42-BB44-A47E9E0F84B9}"/>
              </a:ext>
            </a:extLst>
          </p:cNvPr>
          <p:cNvSpPr/>
          <p:nvPr/>
        </p:nvSpPr>
        <p:spPr>
          <a:xfrm>
            <a:off x="0" y="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92C8B9B7-5CDA-2C42-A2FD-C8CB7B602106}"/>
              </a:ext>
            </a:extLst>
          </p:cNvPr>
          <p:cNvGrpSpPr/>
          <p:nvPr/>
        </p:nvGrpSpPr>
        <p:grpSpPr>
          <a:xfrm>
            <a:off x="4439815" y="1851378"/>
            <a:ext cx="7160945" cy="3756208"/>
            <a:chOff x="4439816" y="620688"/>
            <a:chExt cx="6985422" cy="5545162"/>
          </a:xfrm>
        </p:grpSpPr>
        <p:sp>
          <p:nvSpPr>
            <p:cNvPr id="7" name="Rektangel med rundade hörn 6">
              <a:extLst>
                <a:ext uri="{FF2B5EF4-FFF2-40B4-BE49-F238E27FC236}">
                  <a16:creationId xmlns:a16="http://schemas.microsoft.com/office/drawing/2014/main" id="{BD1E1F18-D24A-AB4F-B85E-2C742BA1A63C}"/>
                </a:ext>
              </a:extLst>
            </p:cNvPr>
            <p:cNvSpPr/>
            <p:nvPr/>
          </p:nvSpPr>
          <p:spPr>
            <a:xfrm>
              <a:off x="5483932" y="620688"/>
              <a:ext cx="5941306" cy="5545162"/>
            </a:xfrm>
            <a:prstGeom prst="roundRect">
              <a:avLst>
                <a:gd name="adj" fmla="val 7311"/>
              </a:avLst>
            </a:prstGeom>
            <a:solidFill>
              <a:schemeClr val="bg1"/>
            </a:solidFill>
            <a:ln>
              <a:noFill/>
            </a:ln>
            <a:effectLst>
              <a:outerShdw blurRad="1079500" dist="50800" dir="5400000" sx="109000" sy="109000" algn="ctr" rotWithShape="0">
                <a:schemeClr val="tx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riangel 7">
              <a:extLst>
                <a:ext uri="{FF2B5EF4-FFF2-40B4-BE49-F238E27FC236}">
                  <a16:creationId xmlns:a16="http://schemas.microsoft.com/office/drawing/2014/main" id="{7F9ED046-BB3E-DB4E-B152-9FC12074C35F}"/>
                </a:ext>
              </a:extLst>
            </p:cNvPr>
            <p:cNvSpPr/>
            <p:nvPr/>
          </p:nvSpPr>
          <p:spPr>
            <a:xfrm rot="16200000">
              <a:off x="4673842" y="3090939"/>
              <a:ext cx="648072" cy="11161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5934305" y="2037144"/>
            <a:ext cx="5040560" cy="3090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sv-SE" altLang="zh-CN" sz="2800" b="1" dirty="0">
                <a:latin typeface="Corbel" panose="020B0503020204020204" pitchFamily="34" charset="0"/>
              </a:rPr>
              <a:t>D</a:t>
            </a:r>
            <a:r>
              <a:rPr lang="sv-SE" altLang="zh-CN" sz="2800" b="1" dirty="0" smtClean="0">
                <a:latin typeface="Corbel" panose="020B0503020204020204" pitchFamily="34" charset="0"/>
              </a:rPr>
              <a:t>riva </a:t>
            </a:r>
            <a:r>
              <a:rPr lang="sv-SE" altLang="zh-CN" sz="2800" b="1" dirty="0">
                <a:latin typeface="Corbel" panose="020B0503020204020204" pitchFamily="34" charset="0"/>
              </a:rPr>
              <a:t>utveckling </a:t>
            </a:r>
            <a:r>
              <a:rPr lang="sv-SE" altLang="zh-CN" sz="2800" b="1" dirty="0" smtClean="0">
                <a:latin typeface="Corbel" panose="020B0503020204020204" pitchFamily="34" charset="0"/>
              </a:rPr>
              <a:t>för </a:t>
            </a:r>
            <a:r>
              <a:rPr lang="sv-SE" altLang="zh-CN" sz="2800" b="1" dirty="0">
                <a:latin typeface="Corbel" panose="020B0503020204020204" pitchFamily="34" charset="0"/>
              </a:rPr>
              <a:t>en jämlik och hälsofrämjande hälso- och sjukvård för </a:t>
            </a:r>
            <a:r>
              <a:rPr lang="sv-SE" altLang="zh-CN" sz="2800" b="1" dirty="0" smtClean="0">
                <a:latin typeface="Corbel" panose="020B0503020204020204" pitchFamily="34" charset="0"/>
              </a:rPr>
              <a:t>och med patienter</a:t>
            </a:r>
            <a:r>
              <a:rPr lang="sv-SE" altLang="zh-CN" sz="2800" b="1" dirty="0">
                <a:latin typeface="Corbel" panose="020B0503020204020204" pitchFamily="34" charset="0"/>
              </a:rPr>
              <a:t>, medarbetare och befolkning</a:t>
            </a:r>
          </a:p>
          <a:p>
            <a:endParaRPr lang="sv-SE" altLang="sv-SE" sz="1800" dirty="0">
              <a:latin typeface="Corbel" panose="020B0503020204020204" pitchFamily="34" charset="0"/>
            </a:endParaRPr>
          </a:p>
          <a:p>
            <a:r>
              <a:rPr lang="sv-SE" sz="2000" dirty="0">
                <a:latin typeface="Corbel" panose="020B0503020204020204" pitchFamily="34" charset="0"/>
              </a:rPr>
              <a:t>Nätverket arbetar genom att sprida </a:t>
            </a:r>
            <a:r>
              <a:rPr lang="sv-SE" sz="2000" b="1" dirty="0">
                <a:latin typeface="Corbel" panose="020B0503020204020204" pitchFamily="34" charset="0"/>
              </a:rPr>
              <a:t>kunskap</a:t>
            </a:r>
            <a:r>
              <a:rPr lang="sv-SE" sz="2000" dirty="0">
                <a:latin typeface="Corbel" panose="020B0503020204020204" pitchFamily="34" charset="0"/>
              </a:rPr>
              <a:t>, </a:t>
            </a:r>
            <a:br>
              <a:rPr lang="sv-SE" sz="2000" dirty="0">
                <a:latin typeface="Corbel" panose="020B0503020204020204" pitchFamily="34" charset="0"/>
              </a:rPr>
            </a:br>
            <a:r>
              <a:rPr lang="sv-SE" sz="2000" b="1" dirty="0">
                <a:latin typeface="Corbel" panose="020B0503020204020204" pitchFamily="34" charset="0"/>
              </a:rPr>
              <a:t>inspirera </a:t>
            </a:r>
            <a:r>
              <a:rPr lang="sv-SE" sz="2000" dirty="0">
                <a:latin typeface="Corbel" panose="020B0503020204020204" pitchFamily="34" charset="0"/>
              </a:rPr>
              <a:t>och </a:t>
            </a:r>
            <a:r>
              <a:rPr lang="sv-SE" sz="2000" b="1" dirty="0">
                <a:latin typeface="Corbel" panose="020B0503020204020204" pitchFamily="34" charset="0"/>
              </a:rPr>
              <a:t>påverka</a:t>
            </a:r>
            <a:r>
              <a:rPr lang="sv-SE" sz="2000" dirty="0">
                <a:latin typeface="Corbel" panose="020B0503020204020204" pitchFamily="34" charset="0"/>
              </a:rPr>
              <a:t> andra aktörer </a:t>
            </a:r>
            <a:br>
              <a:rPr lang="sv-SE" sz="2000" dirty="0">
                <a:latin typeface="Corbel" panose="020B0503020204020204" pitchFamily="34" charset="0"/>
              </a:rPr>
            </a:br>
            <a:r>
              <a:rPr lang="sv-SE" sz="2000" dirty="0">
                <a:latin typeface="Corbel" panose="020B0503020204020204" pitchFamily="34" charset="0"/>
              </a:rPr>
              <a:t>och verkar inom fyra perspektiv</a:t>
            </a:r>
            <a:endParaRPr lang="sv-SE" altLang="sv-SE" sz="2000" dirty="0">
              <a:latin typeface="Corbel" panose="020B0503020204020204" pitchFamily="34" charset="0"/>
            </a:endParaRPr>
          </a:p>
        </p:txBody>
      </p:sp>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7090" y="3436321"/>
            <a:ext cx="4176464" cy="10734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80000"/>
              </a:lnSpc>
              <a:spcAft>
                <a:spcPts val="1800"/>
              </a:spcAft>
            </a:pPr>
            <a:r>
              <a:rPr lang="sv-SE" altLang="sv-SE" sz="3600" b="1" dirty="0">
                <a:solidFill>
                  <a:schemeClr val="tx2"/>
                </a:solidFill>
                <a:latin typeface="Corbel" panose="020B0503020204020204" pitchFamily="34" charset="0"/>
              </a:rPr>
              <a:t>Nätverkets verksamhetsidé</a:t>
            </a:r>
          </a:p>
        </p:txBody>
      </p:sp>
    </p:spTree>
    <p:extLst>
      <p:ext uri="{BB962C8B-B14F-4D97-AF65-F5344CB8AC3E}">
        <p14:creationId xmlns:p14="http://schemas.microsoft.com/office/powerpoint/2010/main" val="269061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1AB5BB-E2C5-A67A-EBA3-D2737B4108BF}"/>
              </a:ext>
            </a:extLst>
          </p:cNvPr>
          <p:cNvSpPr>
            <a:spLocks noGrp="1"/>
          </p:cNvSpPr>
          <p:nvPr>
            <p:ph type="title"/>
          </p:nvPr>
        </p:nvSpPr>
        <p:spPr/>
        <p:txBody>
          <a:bodyPr/>
          <a:lstStyle/>
          <a:p>
            <a:r>
              <a:rPr lang="sv-SE" dirty="0"/>
              <a:t>Nätverkets vision</a:t>
            </a:r>
          </a:p>
        </p:txBody>
      </p:sp>
      <p:sp>
        <p:nvSpPr>
          <p:cNvPr id="3" name="Platshållare för innehåll 2">
            <a:extLst>
              <a:ext uri="{FF2B5EF4-FFF2-40B4-BE49-F238E27FC236}">
                <a16:creationId xmlns:a16="http://schemas.microsoft.com/office/drawing/2014/main" id="{1E98B6DC-C4EE-0D94-8777-413DCB5D1D57}"/>
              </a:ext>
            </a:extLst>
          </p:cNvPr>
          <p:cNvSpPr>
            <a:spLocks noGrp="1"/>
          </p:cNvSpPr>
          <p:nvPr>
            <p:ph idx="1"/>
          </p:nvPr>
        </p:nvSpPr>
        <p:spPr/>
        <p:txBody>
          <a:bodyPr/>
          <a:lstStyle/>
          <a:p>
            <a:pPr algn="ctr"/>
            <a:endParaRPr lang="sv-SE" sz="2800" b="1" dirty="0" smtClean="0"/>
          </a:p>
          <a:p>
            <a:pPr algn="ctr"/>
            <a:endParaRPr lang="sv-SE" sz="2800" b="1" dirty="0"/>
          </a:p>
          <a:p>
            <a:pPr algn="ctr"/>
            <a:r>
              <a:rPr lang="sv-SE" sz="2800" b="1" dirty="0" smtClean="0"/>
              <a:t>Hälsofrämjande och förebyggande perspektiv genomsyrar all hälso- och sjukvård för god och jämlik hälsa</a:t>
            </a:r>
            <a:endParaRPr lang="sv-SE" sz="2800" b="1" dirty="0"/>
          </a:p>
          <a:p>
            <a:endParaRPr lang="sv-SE" dirty="0"/>
          </a:p>
          <a:p>
            <a:endParaRPr lang="sv-SE" dirty="0"/>
          </a:p>
          <a:p>
            <a:endParaRPr lang="sv-SE" dirty="0"/>
          </a:p>
        </p:txBody>
      </p:sp>
      <p:sp>
        <p:nvSpPr>
          <p:cNvPr id="4" name="Rektangel 3">
            <a:extLst>
              <a:ext uri="{FF2B5EF4-FFF2-40B4-BE49-F238E27FC236}">
                <a16:creationId xmlns:a16="http://schemas.microsoft.com/office/drawing/2014/main" id="{74F16591-F8D9-1501-4163-145921092B08}"/>
              </a:ext>
            </a:extLst>
          </p:cNvPr>
          <p:cNvSpPr/>
          <p:nvPr/>
        </p:nvSpPr>
        <p:spPr>
          <a:xfrm>
            <a:off x="0" y="61413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9071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1037"/>
            <a:ext cx="10515600" cy="937210"/>
          </a:xfrm>
        </p:spPr>
        <p:txBody>
          <a:bodyPr anchor="ctr">
            <a:normAutofit/>
          </a:bodyPr>
          <a:lstStyle/>
          <a:p>
            <a:r>
              <a:rPr lang="sv-SE" b="1" spc="-50"/>
              <a:t>De fyra perspektiven</a:t>
            </a:r>
          </a:p>
        </p:txBody>
      </p:sp>
      <p:graphicFrame>
        <p:nvGraphicFramePr>
          <p:cNvPr id="5" name="Platshållare för innehåll 2">
            <a:extLst>
              <a:ext uri="{FF2B5EF4-FFF2-40B4-BE49-F238E27FC236}">
                <a16:creationId xmlns:a16="http://schemas.microsoft.com/office/drawing/2014/main" id="{2CF9F60C-272D-E2EA-8242-6692A6AA2E9B}"/>
              </a:ext>
            </a:extLst>
          </p:cNvPr>
          <p:cNvGraphicFramePr>
            <a:graphicFrameLocks noGrp="1"/>
          </p:cNvGraphicFramePr>
          <p:nvPr>
            <p:ph idx="1"/>
            <p:extLst>
              <p:ext uri="{D42A27DB-BD31-4B8C-83A1-F6EECF244321}">
                <p14:modId xmlns:p14="http://schemas.microsoft.com/office/powerpoint/2010/main" val="2744257670"/>
              </p:ext>
            </p:extLst>
          </p:nvPr>
        </p:nvGraphicFramePr>
        <p:xfrm>
          <a:off x="379141" y="1382750"/>
          <a:ext cx="11552663" cy="5129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93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1037"/>
            <a:ext cx="10515600" cy="937210"/>
          </a:xfrm>
        </p:spPr>
        <p:txBody>
          <a:bodyPr anchor="ctr">
            <a:normAutofit/>
          </a:bodyPr>
          <a:lstStyle/>
          <a:p>
            <a:r>
              <a:rPr lang="sv-SE" dirty="0"/>
              <a:t>Operativt utvecklingsarbete via temagrupper</a:t>
            </a:r>
          </a:p>
        </p:txBody>
      </p:sp>
      <p:sp>
        <p:nvSpPr>
          <p:cNvPr id="3" name="Platshållare för innehåll 2"/>
          <p:cNvSpPr>
            <a:spLocks noGrp="1"/>
          </p:cNvSpPr>
          <p:nvPr>
            <p:ph sz="half" idx="1"/>
          </p:nvPr>
        </p:nvSpPr>
        <p:spPr>
          <a:xfrm>
            <a:off x="838199" y="1825625"/>
            <a:ext cx="5529943" cy="4351338"/>
          </a:xfrm>
        </p:spPr>
        <p:txBody>
          <a:bodyPr>
            <a:normAutofit fontScale="85000" lnSpcReduction="20000"/>
          </a:bodyPr>
          <a:lstStyle/>
          <a:p>
            <a:r>
              <a:rPr lang="sv-SE" sz="2600" dirty="0"/>
              <a:t>Styrning och ledning</a:t>
            </a:r>
          </a:p>
          <a:p>
            <a:r>
              <a:rPr lang="sv-SE" sz="2600" dirty="0"/>
              <a:t>Alkoholprevention</a:t>
            </a:r>
          </a:p>
          <a:p>
            <a:r>
              <a:rPr lang="sv-SE" sz="2600" dirty="0"/>
              <a:t>Fysisk aktivitet</a:t>
            </a:r>
          </a:p>
          <a:p>
            <a:r>
              <a:rPr lang="sv-SE" sz="2600" dirty="0"/>
              <a:t>Matvanor</a:t>
            </a:r>
          </a:p>
          <a:p>
            <a:r>
              <a:rPr lang="sv-SE" sz="2600" dirty="0"/>
              <a:t>Tobaksprevention</a:t>
            </a:r>
          </a:p>
          <a:p>
            <a:r>
              <a:rPr lang="sv-SE" sz="2600"/>
              <a:t>Psykisk </a:t>
            </a:r>
            <a:r>
              <a:rPr lang="sv-SE" sz="2600" dirty="0"/>
              <a:t>hälsa</a:t>
            </a:r>
          </a:p>
          <a:p>
            <a:r>
              <a:rPr lang="sv-SE" sz="2600" dirty="0"/>
              <a:t>Riktade hälsosamtal</a:t>
            </a:r>
          </a:p>
          <a:p>
            <a:r>
              <a:rPr lang="sv-SE" sz="2600" dirty="0"/>
              <a:t>Sexuell och reproduktiv hälsa och rättigheter</a:t>
            </a:r>
          </a:p>
          <a:p>
            <a:r>
              <a:rPr lang="sv-SE" sz="2600" dirty="0"/>
              <a:t>Fysiska och psykosociala miljöer</a:t>
            </a:r>
          </a:p>
          <a:p>
            <a:r>
              <a:rPr lang="sv-SE" sz="2600" dirty="0"/>
              <a:t>Hälsofrämjande arbetsplats</a:t>
            </a:r>
          </a:p>
          <a:p>
            <a:r>
              <a:rPr lang="sv-SE" sz="2600" dirty="0"/>
              <a:t>Hälsofrämjande primärvård</a:t>
            </a:r>
          </a:p>
          <a:p>
            <a:r>
              <a:rPr lang="sv-SE" sz="2600" dirty="0"/>
              <a:t>Hälsosamt åldrande</a:t>
            </a:r>
          </a:p>
        </p:txBody>
      </p:sp>
      <p:pic>
        <p:nvPicPr>
          <p:cNvPr id="8" name="Platshållare för innehåll 7" descr="Användare kontur">
            <a:extLst>
              <a:ext uri="{FF2B5EF4-FFF2-40B4-BE49-F238E27FC236}">
                <a16:creationId xmlns:a16="http://schemas.microsoft.com/office/drawing/2014/main" id="{0D401A2B-57AB-5230-70CC-F7EDA6ABC47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87331" y="1825625"/>
            <a:ext cx="4351338" cy="4351338"/>
          </a:xfrm>
        </p:spPr>
      </p:pic>
    </p:spTree>
    <p:extLst>
      <p:ext uri="{BB962C8B-B14F-4D97-AF65-F5344CB8AC3E}">
        <p14:creationId xmlns:p14="http://schemas.microsoft.com/office/powerpoint/2010/main" val="2085566875"/>
      </p:ext>
    </p:extLst>
  </p:cSld>
  <p:clrMapOvr>
    <a:masterClrMapping/>
  </p:clrMapOvr>
</p:sld>
</file>

<file path=ppt/theme/theme1.xml><?xml version="1.0" encoding="utf-8"?>
<a:theme xmlns:a="http://schemas.openxmlformats.org/drawingml/2006/main" name="Toppbår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726946-ADD7-9941-9EAB-297FAD66A981}" vid="{47A34E93-3596-444B-98BE-C19E89B58471}"/>
    </a:ext>
  </a:extLst>
</a:theme>
</file>

<file path=ppt/theme/theme2.xml><?xml version="1.0" encoding="utf-8"?>
<a:theme xmlns:a="http://schemas.openxmlformats.org/drawingml/2006/main" name="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726946-ADD7-9941-9EAB-297FAD66A981}" vid="{72E49E22-9739-DE49-9A71-107323B6159C}"/>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F726946-ADD7-9941-9EAB-297FAD66A981}" vid="{C3D39BEC-6DA8-DD4D-94CA-DAD8BFE7098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Toppbård</Template>
  <TotalTime>6910</TotalTime>
  <Words>1694</Words>
  <Application>Microsoft Office PowerPoint</Application>
  <PresentationFormat>Bredbild</PresentationFormat>
  <Paragraphs>186</Paragraphs>
  <Slides>16</Slides>
  <Notes>14</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16</vt:i4>
      </vt:variant>
    </vt:vector>
  </HeadingPairs>
  <TitlesOfParts>
    <vt:vector size="26" baseType="lpstr">
      <vt:lpstr>ＭＳ Ｐゴシック</vt:lpstr>
      <vt:lpstr>Arial</vt:lpstr>
      <vt:lpstr>Calibri</vt:lpstr>
      <vt:lpstr>Calibri Light</vt:lpstr>
      <vt:lpstr>Corbel</vt:lpstr>
      <vt:lpstr>等线</vt:lpstr>
      <vt:lpstr>Helvetica</vt:lpstr>
      <vt:lpstr>Toppbård</vt:lpstr>
      <vt:lpstr>Bildbakgrund</vt:lpstr>
      <vt:lpstr>Anpassad formgivning</vt:lpstr>
      <vt:lpstr>PowerPoint-presentation</vt:lpstr>
      <vt:lpstr>PowerPoint-presentation</vt:lpstr>
      <vt:lpstr>PowerPoint-presentation</vt:lpstr>
      <vt:lpstr>PowerPoint-presentation</vt:lpstr>
      <vt:lpstr>PowerPoint-presentation</vt:lpstr>
      <vt:lpstr>PowerPoint-presentation</vt:lpstr>
      <vt:lpstr>Nätverkets vision</vt:lpstr>
      <vt:lpstr>De fyra perspektiven</vt:lpstr>
      <vt:lpstr>Operativt utvecklingsarbete via temagrupper</vt:lpstr>
      <vt:lpstr>Röster från nätverkets medlemmar</vt:lpstr>
      <vt:lpstr>Detta är HFS</vt:lpstr>
      <vt:lpstr>Målbild för nätverket</vt:lpstr>
      <vt:lpstr>HFS identitet</vt:lpstr>
      <vt:lpstr>Mervärde av att vara medlem</vt:lpstr>
      <vt:lpstr>Det unika nätverket</vt:lpstr>
      <vt:lpstr>Detta är HFS i tre punkter!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Ralph Harlid</dc:creator>
  <cp:lastModifiedBy>Westerberg Sofie</cp:lastModifiedBy>
  <cp:revision>13</cp:revision>
  <dcterms:created xsi:type="dcterms:W3CDTF">2023-05-03T07:23:07Z</dcterms:created>
  <dcterms:modified xsi:type="dcterms:W3CDTF">2025-03-12T16:25:50Z</dcterms:modified>
</cp:coreProperties>
</file>